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0"/>
  </p:notesMasterIdLst>
  <p:handoutMasterIdLst>
    <p:handoutMasterId r:id="rId51"/>
  </p:handoutMasterIdLst>
  <p:sldIdLst>
    <p:sldId id="256" r:id="rId2"/>
    <p:sldId id="261" r:id="rId3"/>
    <p:sldId id="262" r:id="rId4"/>
    <p:sldId id="349" r:id="rId5"/>
    <p:sldId id="293" r:id="rId6"/>
    <p:sldId id="367" r:id="rId7"/>
    <p:sldId id="362" r:id="rId8"/>
    <p:sldId id="267" r:id="rId9"/>
    <p:sldId id="357" r:id="rId10"/>
    <p:sldId id="358" r:id="rId11"/>
    <p:sldId id="363" r:id="rId12"/>
    <p:sldId id="269" r:id="rId13"/>
    <p:sldId id="351" r:id="rId14"/>
    <p:sldId id="341" r:id="rId15"/>
    <p:sldId id="273" r:id="rId16"/>
    <p:sldId id="274" r:id="rId17"/>
    <p:sldId id="356" r:id="rId18"/>
    <p:sldId id="359" r:id="rId19"/>
    <p:sldId id="347" r:id="rId20"/>
    <p:sldId id="297" r:id="rId21"/>
    <p:sldId id="298" r:id="rId22"/>
    <p:sldId id="348" r:id="rId23"/>
    <p:sldId id="364" r:id="rId24"/>
    <p:sldId id="352" r:id="rId25"/>
    <p:sldId id="302" r:id="rId26"/>
    <p:sldId id="305" r:id="rId27"/>
    <p:sldId id="368" r:id="rId28"/>
    <p:sldId id="319" r:id="rId29"/>
    <p:sldId id="326" r:id="rId30"/>
    <p:sldId id="328" r:id="rId31"/>
    <p:sldId id="342" r:id="rId32"/>
    <p:sldId id="286" r:id="rId33"/>
    <p:sldId id="307" r:id="rId34"/>
    <p:sldId id="308" r:id="rId35"/>
    <p:sldId id="343" r:id="rId36"/>
    <p:sldId id="310" r:id="rId37"/>
    <p:sldId id="344" r:id="rId38"/>
    <p:sldId id="334" r:id="rId39"/>
    <p:sldId id="361" r:id="rId40"/>
    <p:sldId id="345" r:id="rId41"/>
    <p:sldId id="333" r:id="rId42"/>
    <p:sldId id="346" r:id="rId43"/>
    <p:sldId id="366" r:id="rId44"/>
    <p:sldId id="353" r:id="rId45"/>
    <p:sldId id="354" r:id="rId46"/>
    <p:sldId id="355" r:id="rId47"/>
    <p:sldId id="336" r:id="rId48"/>
    <p:sldId id="290" r:id="rId49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422" y="-6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428301-F4E8-464B-97B5-E55FE2A02FAF}" type="datetimeFigureOut">
              <a:rPr lang="fr-FR" smtClean="0"/>
              <a:t>15/01/2016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B25519-6BE6-4D1B-9F1D-7B6C543A88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06348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81B841-C2DA-4097-9993-D1E0DC47268F}" type="datetimeFigureOut">
              <a:rPr lang="fr-FR" smtClean="0"/>
              <a:t>15/01/2016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99908D-5CB2-4CD6-A0CC-0EE8C3A417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6189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9908D-5CB2-4CD6-A0CC-0EE8C3A417E1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6169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ctangle à coins arrondis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62E61-0F0F-4EE0-A085-8081D55505D7}" type="datetimeFigureOut">
              <a:rPr lang="fr-FR" smtClean="0"/>
              <a:t>15/01/2016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221C1FD8-F2FD-42FD-80DC-5112968622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62E61-0F0F-4EE0-A085-8081D55505D7}" type="datetimeFigureOut">
              <a:rPr lang="fr-FR" smtClean="0"/>
              <a:t>15/01/2016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C1FD8-F2FD-42FD-80DC-51129686229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62E61-0F0F-4EE0-A085-8081D55505D7}" type="datetimeFigureOut">
              <a:rPr lang="fr-FR" smtClean="0"/>
              <a:t>15/01/2016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C1FD8-F2FD-42FD-80DC-51129686229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62E61-0F0F-4EE0-A085-8081D55505D7}" type="datetimeFigureOut">
              <a:rPr lang="fr-FR" smtClean="0"/>
              <a:t>15/01/2016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C1FD8-F2FD-42FD-80DC-511296862290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ctangle à coins arrondi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62E61-0F0F-4EE0-A085-8081D55505D7}" type="datetimeFigureOut">
              <a:rPr lang="fr-FR" smtClean="0"/>
              <a:t>15/01/2016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fr-FR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21C1FD8-F2FD-42FD-80DC-511296862290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62E61-0F0F-4EE0-A085-8081D55505D7}" type="datetimeFigureOut">
              <a:rPr lang="fr-FR" smtClean="0"/>
              <a:t>15/01/2016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C1FD8-F2FD-42FD-80DC-511296862290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62E61-0F0F-4EE0-A085-8081D55505D7}" type="datetimeFigureOut">
              <a:rPr lang="fr-FR" smtClean="0"/>
              <a:t>15/01/2016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C1FD8-F2FD-42FD-80DC-511296862290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62E61-0F0F-4EE0-A085-8081D55505D7}" type="datetimeFigureOut">
              <a:rPr lang="fr-FR" smtClean="0"/>
              <a:t>15/01/2016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C1FD8-F2FD-42FD-80DC-51129686229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62E61-0F0F-4EE0-A085-8081D55505D7}" type="datetimeFigureOut">
              <a:rPr lang="fr-FR" smtClean="0"/>
              <a:t>15/01/2016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C1FD8-F2FD-42FD-80DC-51129686229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ctangle à coins arrondis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62E61-0F0F-4EE0-A085-8081D55505D7}" type="datetimeFigureOut">
              <a:rPr lang="fr-FR" smtClean="0"/>
              <a:t>15/01/2016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C1FD8-F2FD-42FD-80DC-511296862290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62E61-0F0F-4EE0-A085-8081D55505D7}" type="datetimeFigureOut">
              <a:rPr lang="fr-FR" smtClean="0"/>
              <a:t>15/01/2016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21C1FD8-F2FD-42FD-80DC-511296862290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ctangle à coins arrondis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A562E61-0F0F-4EE0-A085-8081D55505D7}" type="datetimeFigureOut">
              <a:rPr lang="fr-FR" smtClean="0"/>
              <a:t>15/01/2016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221C1FD8-F2FD-42FD-80DC-511296862290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4.png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zotero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zotero.org/styles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2074242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/>
            </a:r>
            <a:br>
              <a:rPr lang="fr-FR" b="1" dirty="0" smtClean="0">
                <a:solidFill>
                  <a:srgbClr val="FF0000"/>
                </a:solidFill>
                <a:latin typeface="Calibri" panose="020F0502020204030204" pitchFamily="34" charset="0"/>
              </a:rPr>
            </a:br>
            <a:r>
              <a:rPr lang="fr-FR" b="1" dirty="0">
                <a:solidFill>
                  <a:srgbClr val="FF0000"/>
                </a:solidFill>
                <a:latin typeface="Calibri" panose="020F0502020204030204" pitchFamily="34" charset="0"/>
              </a:rPr>
              <a:t/>
            </a:r>
            <a:br>
              <a:rPr lang="fr-FR" b="1" dirty="0">
                <a:solidFill>
                  <a:srgbClr val="FF0000"/>
                </a:solidFill>
                <a:latin typeface="Calibri" panose="020F0502020204030204" pitchFamily="34" charset="0"/>
              </a:rPr>
            </a:br>
            <a:r>
              <a:rPr lang="fr-FR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/>
            </a:r>
            <a:br>
              <a:rPr lang="fr-FR" b="1" dirty="0" smtClean="0">
                <a:solidFill>
                  <a:srgbClr val="FF0000"/>
                </a:solidFill>
                <a:latin typeface="Calibri" panose="020F0502020204030204" pitchFamily="34" charset="0"/>
              </a:rPr>
            </a:br>
            <a:r>
              <a:rPr lang="fr-FR" b="1" dirty="0">
                <a:solidFill>
                  <a:srgbClr val="FF0000"/>
                </a:solidFill>
                <a:latin typeface="Calibri" panose="020F0502020204030204" pitchFamily="34" charset="0"/>
              </a:rPr>
              <a:t/>
            </a:r>
            <a:br>
              <a:rPr lang="fr-FR" b="1" dirty="0">
                <a:solidFill>
                  <a:srgbClr val="FF0000"/>
                </a:solidFill>
                <a:latin typeface="Calibri" panose="020F0502020204030204" pitchFamily="34" charset="0"/>
              </a:rPr>
            </a:br>
            <a:r>
              <a:rPr lang="fr-FR" sz="6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Gérer sa bibliographie avec </a:t>
            </a:r>
            <a:r>
              <a:rPr lang="fr-FR" sz="6000" b="1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Zotero</a:t>
            </a:r>
            <a:endParaRPr lang="fr-FR" sz="60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Espace réservé pour une image  6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068960"/>
            <a:ext cx="1905000" cy="1905000"/>
          </a:xfrm>
        </p:spPr>
      </p:pic>
    </p:spTree>
    <p:extLst>
      <p:ext uri="{BB962C8B-B14F-4D97-AF65-F5344CB8AC3E}">
        <p14:creationId xmlns:p14="http://schemas.microsoft.com/office/powerpoint/2010/main" val="70272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06090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Organiser sa bibliothèque</a:t>
            </a:r>
            <a:endParaRPr lang="fr-FR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914400" y="980728"/>
            <a:ext cx="7772400" cy="5544616"/>
          </a:xfrm>
        </p:spPr>
        <p:txBody>
          <a:bodyPr>
            <a:noAutofit/>
          </a:bodyPr>
          <a:lstStyle/>
          <a:p>
            <a:pPr algn="just"/>
            <a:r>
              <a:rPr lang="fr-FR" sz="2000" dirty="0" smtClean="0"/>
              <a:t>Par </a:t>
            </a:r>
            <a:r>
              <a:rPr lang="fr-FR" sz="2000" dirty="0"/>
              <a:t>défaut, l’icone  </a:t>
            </a:r>
            <a:r>
              <a:rPr lang="fr-FR" sz="2000" dirty="0" smtClean="0"/>
              <a:t>                      regroupant </a:t>
            </a:r>
            <a:r>
              <a:rPr lang="fr-FR" sz="2000" dirty="0"/>
              <a:t>toutes les références s’affiche dans la colonne de gauche</a:t>
            </a:r>
            <a:r>
              <a:rPr lang="fr-FR" sz="2000" dirty="0" smtClean="0"/>
              <a:t>.</a:t>
            </a:r>
          </a:p>
          <a:p>
            <a:pPr lvl="0" algn="just"/>
            <a:r>
              <a:rPr lang="fr-FR" sz="2000" b="1" i="1" u="sng" dirty="0" smtClean="0"/>
              <a:t>Créer </a:t>
            </a:r>
            <a:r>
              <a:rPr lang="fr-FR" sz="2000" b="1" i="1" u="sng" dirty="0"/>
              <a:t>des collections</a:t>
            </a:r>
            <a:r>
              <a:rPr lang="fr-FR" sz="2000" i="1" dirty="0"/>
              <a:t> :</a:t>
            </a:r>
            <a:endParaRPr lang="fr-FR" sz="2000" dirty="0"/>
          </a:p>
          <a:p>
            <a:pPr marL="0" indent="0" algn="just">
              <a:buNone/>
            </a:pPr>
            <a:r>
              <a:rPr lang="fr-FR" sz="2000" dirty="0"/>
              <a:t>Cliquer sur l’icône  </a:t>
            </a:r>
            <a:r>
              <a:rPr lang="fr-FR" sz="2000" dirty="0" smtClean="0"/>
              <a:t>      dans </a:t>
            </a:r>
            <a:r>
              <a:rPr lang="fr-FR" sz="2000" dirty="0"/>
              <a:t>la colonne de gauche et donner un nom à la nouvelle collection. Il est possible de créer également des sous-collections. Pour supprimer ou renommer une collection, la sélectionner, utiliser le clic droit de la souris et choisir l’option adéquate.</a:t>
            </a:r>
          </a:p>
          <a:p>
            <a:pPr algn="just"/>
            <a:r>
              <a:rPr lang="fr-FR" sz="2000" b="1" i="1" u="sng" dirty="0" smtClean="0"/>
              <a:t>Insérer </a:t>
            </a:r>
            <a:r>
              <a:rPr lang="fr-FR" sz="2000" b="1" i="1" u="sng" dirty="0"/>
              <a:t>des références dans une collection</a:t>
            </a:r>
            <a:r>
              <a:rPr lang="fr-FR" sz="2000" i="1" dirty="0"/>
              <a:t> :</a:t>
            </a:r>
            <a:endParaRPr lang="fr-FR" sz="2000" dirty="0"/>
          </a:p>
          <a:p>
            <a:pPr marL="0" indent="0" algn="just">
              <a:buNone/>
            </a:pPr>
            <a:r>
              <a:rPr lang="fr-FR" sz="2000" dirty="0"/>
              <a:t>A partir de </a:t>
            </a:r>
            <a:r>
              <a:rPr lang="fr-FR" sz="2000" dirty="0" smtClean="0"/>
              <a:t>                     , </a:t>
            </a:r>
            <a:r>
              <a:rPr lang="fr-FR" sz="2000" dirty="0"/>
              <a:t>sélectionner une référence dans la colonne centrale et la copier par glisser-déposer. A noter que la référence n’est pas retirée de la collection d’origine. Une référence peut être classée dans plusieurs collections différentes.</a:t>
            </a:r>
          </a:p>
          <a:p>
            <a:pPr lvl="0" algn="just"/>
            <a:r>
              <a:rPr lang="fr-FR" sz="2000" b="1" i="1" u="sng" dirty="0" smtClean="0"/>
              <a:t>Supprimer </a:t>
            </a:r>
            <a:r>
              <a:rPr lang="fr-FR" sz="2000" b="1" i="1" u="sng" dirty="0"/>
              <a:t>une référence</a:t>
            </a:r>
            <a:r>
              <a:rPr lang="fr-FR" sz="2000" i="1" dirty="0"/>
              <a:t> : </a:t>
            </a:r>
            <a:endParaRPr lang="fr-FR" sz="2000" dirty="0"/>
          </a:p>
          <a:p>
            <a:pPr marL="0" indent="0" algn="just">
              <a:buNone/>
            </a:pPr>
            <a:r>
              <a:rPr lang="fr-FR" sz="2000" dirty="0"/>
              <a:t>Sélectionner la référence, faire un clic droit sur la souris et choisir </a:t>
            </a:r>
            <a:r>
              <a:rPr lang="fr-FR" sz="2000" b="1" i="1" dirty="0"/>
              <a:t>retirer le document de la collection</a:t>
            </a:r>
            <a:r>
              <a:rPr lang="fr-FR" sz="2000" dirty="0"/>
              <a:t>. Pour supprimer définitivement la référence de la base </a:t>
            </a:r>
            <a:r>
              <a:rPr lang="fr-FR" sz="2000" dirty="0" err="1"/>
              <a:t>Zotero</a:t>
            </a:r>
            <a:r>
              <a:rPr lang="fr-FR" sz="2000" dirty="0"/>
              <a:t>, cliquer sur </a:t>
            </a:r>
            <a:r>
              <a:rPr lang="fr-FR" sz="2000" b="1" i="1" dirty="0"/>
              <a:t>mettre le document à la corbeille.</a:t>
            </a:r>
            <a:endParaRPr lang="fr-FR" sz="2000" dirty="0"/>
          </a:p>
          <a:p>
            <a:endParaRPr lang="fr-FR" sz="2000" dirty="0"/>
          </a:p>
        </p:txBody>
      </p:sp>
      <p:pic>
        <p:nvPicPr>
          <p:cNvPr id="4" name="Imag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1" y="1052736"/>
            <a:ext cx="1209675" cy="270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072" y="2132856"/>
            <a:ext cx="238760" cy="254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731121"/>
            <a:ext cx="1184910" cy="2880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736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4954562"/>
          </a:xfrm>
        </p:spPr>
        <p:txBody>
          <a:bodyPr>
            <a:noAutofit/>
          </a:bodyPr>
          <a:lstStyle/>
          <a:p>
            <a:pPr algn="ctr"/>
            <a:r>
              <a:rPr lang="fr-FR" sz="6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Collecter et gérer ses références bibliographiques dans </a:t>
            </a:r>
            <a:r>
              <a:rPr lang="fr-FR" sz="6000" b="1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Zotero</a:t>
            </a:r>
            <a:endParaRPr lang="fr-FR" sz="60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88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78098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Collecter des références</a:t>
            </a:r>
            <a:endParaRPr lang="fr-FR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914400" y="1124744"/>
            <a:ext cx="7772400" cy="5400600"/>
          </a:xfrm>
        </p:spPr>
        <p:txBody>
          <a:bodyPr/>
          <a:lstStyle/>
          <a:p>
            <a:pPr algn="just"/>
            <a:r>
              <a:rPr lang="fr-FR" dirty="0"/>
              <a:t>Quand un site comporte des informations structurées exploitables par </a:t>
            </a:r>
            <a:r>
              <a:rPr lang="fr-FR" dirty="0" err="1" smtClean="0"/>
              <a:t>Zotero</a:t>
            </a:r>
            <a:r>
              <a:rPr lang="fr-FR" dirty="0" smtClean="0"/>
              <a:t>, une icône apparaît à droite de </a:t>
            </a:r>
            <a:r>
              <a:rPr lang="fr-FR" dirty="0"/>
              <a:t>la barre </a:t>
            </a:r>
            <a:r>
              <a:rPr lang="fr-FR" dirty="0" smtClean="0"/>
              <a:t>d’adresse, à côté du Z de </a:t>
            </a:r>
            <a:r>
              <a:rPr lang="fr-FR" dirty="0" err="1" smtClean="0"/>
              <a:t>Zotero</a:t>
            </a:r>
            <a:r>
              <a:rPr lang="fr-FR" dirty="0" smtClean="0"/>
              <a:t>.</a:t>
            </a:r>
          </a:p>
          <a:p>
            <a:pPr algn="just"/>
            <a:endParaRPr lang="fr-FR" dirty="0" smtClean="0"/>
          </a:p>
          <a:p>
            <a:pPr algn="just"/>
            <a:r>
              <a:rPr lang="fr-FR" dirty="0" smtClean="0"/>
              <a:t>Plusieurs types de ressources peuvent être importées (cf. icônes).</a:t>
            </a:r>
          </a:p>
          <a:p>
            <a:pPr algn="just"/>
            <a:endParaRPr lang="fr-FR" dirty="0" smtClean="0"/>
          </a:p>
          <a:p>
            <a:pPr algn="just"/>
            <a:r>
              <a:rPr lang="fr-FR" dirty="0" smtClean="0"/>
              <a:t>Pour importer une référence dans </a:t>
            </a:r>
            <a:r>
              <a:rPr lang="fr-FR" dirty="0" err="1" smtClean="0"/>
              <a:t>Zotero</a:t>
            </a:r>
            <a:r>
              <a:rPr lang="fr-FR" dirty="0" smtClean="0"/>
              <a:t>, il suffit de cliquer sur l’icône.</a:t>
            </a:r>
          </a:p>
          <a:p>
            <a:pPr marL="0" indent="0" algn="just">
              <a:buNone/>
            </a:pPr>
            <a:endParaRPr lang="fr-FR" dirty="0" smtClean="0"/>
          </a:p>
          <a:p>
            <a:pPr algn="just"/>
            <a:r>
              <a:rPr lang="fr-FR" dirty="0" smtClean="0"/>
              <a:t>Il est possible d’importer </a:t>
            </a:r>
            <a:r>
              <a:rPr lang="fr-FR" dirty="0"/>
              <a:t>une ou plusieurs notices en même </a:t>
            </a:r>
            <a:r>
              <a:rPr lang="fr-FR" dirty="0" smtClean="0"/>
              <a:t>temps.</a:t>
            </a:r>
            <a:endParaRPr lang="fr-FR" dirty="0"/>
          </a:p>
          <a:p>
            <a:endParaRPr lang="fr-FR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2481160"/>
            <a:ext cx="8677473" cy="304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327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779686"/>
          </a:xfrm>
        </p:spPr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Les icônes de </a:t>
            </a:r>
            <a:r>
              <a:rPr lang="fr-FR" b="1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Zotero</a:t>
            </a:r>
            <a:endParaRPr lang="fr-FR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2"/>
          </p:nvPr>
        </p:nvSpPr>
        <p:spPr>
          <a:xfrm>
            <a:off x="1835696" y="1124744"/>
            <a:ext cx="3096344" cy="5328592"/>
          </a:xfrm>
        </p:spPr>
        <p:txBody>
          <a:bodyPr>
            <a:normAutofit fontScale="85000" lnSpcReduction="10000"/>
          </a:bodyPr>
          <a:lstStyle/>
          <a:p>
            <a:pPr marL="285750" indent="-28575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fr-FR" sz="2800" dirty="0" smtClean="0"/>
              <a:t>Livres</a:t>
            </a:r>
          </a:p>
          <a:p>
            <a:pPr marL="285750" indent="-28575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fr-FR" sz="2800" dirty="0" smtClean="0"/>
              <a:t>Articles</a:t>
            </a:r>
          </a:p>
          <a:p>
            <a:pPr marL="285750" indent="-28575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fr-FR" sz="2800" dirty="0" smtClean="0"/>
              <a:t>Thèses</a:t>
            </a:r>
          </a:p>
          <a:p>
            <a:pPr marL="285750" indent="-28575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fr-FR" sz="2800" dirty="0" smtClean="0"/>
              <a:t>Sites web</a:t>
            </a:r>
          </a:p>
          <a:p>
            <a:pPr marL="285750" indent="-28575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fr-FR" sz="2800" dirty="0" smtClean="0"/>
              <a:t>Présentations</a:t>
            </a:r>
          </a:p>
          <a:p>
            <a:pPr marL="285750" indent="-28575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fr-FR" sz="2800" dirty="0" smtClean="0"/>
              <a:t>Vidéos</a:t>
            </a:r>
          </a:p>
          <a:p>
            <a:pPr marL="285750" indent="-28575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fr-FR" sz="2800" dirty="0" smtClean="0"/>
              <a:t>Textes de loi</a:t>
            </a:r>
          </a:p>
          <a:p>
            <a:pPr marL="285750" indent="-28575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fr-FR" sz="2800" dirty="0" smtClean="0"/>
              <a:t>Plusieurs ressources</a:t>
            </a:r>
            <a:endParaRPr lang="fr-FR" sz="28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286" y="1886391"/>
            <a:ext cx="1318235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842" y="5882712"/>
            <a:ext cx="1471389" cy="61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817" y="1267045"/>
            <a:ext cx="1423637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413" y="4436751"/>
            <a:ext cx="1366875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144" y="4441202"/>
            <a:ext cx="1383750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113" y="3152290"/>
            <a:ext cx="1271434" cy="54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061" y="2530351"/>
            <a:ext cx="1393548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749" y="5184874"/>
            <a:ext cx="1458000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103" y="3822221"/>
            <a:ext cx="1341291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669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116632"/>
            <a:ext cx="7772400" cy="360040"/>
          </a:xfrm>
        </p:spPr>
        <p:txBody>
          <a:bodyPr>
            <a:normAutofit fontScale="90000"/>
          </a:bodyPr>
          <a:lstStyle/>
          <a:p>
            <a:r>
              <a:rPr lang="fr-FR" sz="2400" b="1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Exercices</a:t>
            </a:r>
            <a:endParaRPr lang="fr-FR" sz="2400" b="1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67544" y="476672"/>
            <a:ext cx="8424936" cy="6480720"/>
          </a:xfrm>
        </p:spPr>
        <p:txBody>
          <a:bodyPr>
            <a:noAutofit/>
          </a:bodyPr>
          <a:lstStyle/>
          <a:p>
            <a:pPr algn="just"/>
            <a:r>
              <a:rPr lang="fr-FR" sz="1800" dirty="0" smtClean="0"/>
              <a:t>Créer une collection qu’on appellera « </a:t>
            </a:r>
            <a:r>
              <a:rPr lang="fr-FR" sz="1800" b="1" dirty="0"/>
              <a:t>c</a:t>
            </a:r>
            <a:r>
              <a:rPr lang="fr-FR" sz="1800" b="1" dirty="0" smtClean="0"/>
              <a:t>roissance économique</a:t>
            </a:r>
            <a:r>
              <a:rPr lang="fr-FR" sz="1800" dirty="0" smtClean="0"/>
              <a:t> »</a:t>
            </a:r>
          </a:p>
          <a:p>
            <a:pPr algn="just"/>
            <a:r>
              <a:rPr lang="fr-FR" sz="1800" b="1" dirty="0" smtClean="0"/>
              <a:t>Trouvez et importez les notices bibliographiques suivantes </a:t>
            </a:r>
            <a:r>
              <a:rPr lang="fr-FR" sz="1800" dirty="0" smtClean="0"/>
              <a:t>:</a:t>
            </a:r>
          </a:p>
          <a:p>
            <a:pPr lvl="1" algn="just"/>
            <a:r>
              <a:rPr lang="fr-FR" sz="1800" b="1" u="sng" dirty="0" smtClean="0">
                <a:solidFill>
                  <a:schemeClr val="bg2">
                    <a:lumMod val="50000"/>
                  </a:schemeClr>
                </a:solidFill>
              </a:rPr>
              <a:t>Depuis le site de la BU </a:t>
            </a:r>
            <a:endParaRPr lang="fr-FR" sz="1800" u="sng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547200" lvl="2" algn="just">
              <a:buFont typeface="Wingdings" panose="05000000000000000000" pitchFamily="2" charset="2"/>
              <a:buChar char="Ø"/>
            </a:pPr>
            <a:r>
              <a:rPr lang="fr-FR" sz="1800" b="1" dirty="0" smtClean="0"/>
              <a:t>La première page de résultats </a:t>
            </a:r>
            <a:r>
              <a:rPr lang="fr-FR" sz="1800" dirty="0" smtClean="0"/>
              <a:t>correspondant à la recherche « croissance économique » </a:t>
            </a:r>
            <a:endParaRPr lang="fr-FR" sz="1800" dirty="0"/>
          </a:p>
          <a:p>
            <a:pPr marL="547200" lvl="2" algn="just">
              <a:buFont typeface="Wingdings" panose="05000000000000000000" pitchFamily="2" charset="2"/>
              <a:buChar char="Ø"/>
            </a:pPr>
            <a:r>
              <a:rPr lang="fr-FR" sz="1800" dirty="0" err="1" smtClean="0"/>
              <a:t>Gaffard</a:t>
            </a:r>
            <a:r>
              <a:rPr lang="fr-FR" sz="1800" dirty="0" smtClean="0"/>
              <a:t> Jean-Luc , </a:t>
            </a:r>
            <a:r>
              <a:rPr lang="fr-FR" sz="1800" i="1" dirty="0" smtClean="0"/>
              <a:t>La </a:t>
            </a:r>
            <a:r>
              <a:rPr lang="fr-FR" sz="1800" i="1" dirty="0"/>
              <a:t>croissance </a:t>
            </a:r>
            <a:r>
              <a:rPr lang="fr-FR" sz="1800" i="1" dirty="0" smtClean="0"/>
              <a:t>économique</a:t>
            </a:r>
            <a:r>
              <a:rPr lang="fr-FR" sz="1800" dirty="0" smtClean="0"/>
              <a:t>, Paris </a:t>
            </a:r>
            <a:r>
              <a:rPr lang="fr-FR" sz="1800" dirty="0"/>
              <a:t>: A. </a:t>
            </a:r>
            <a:r>
              <a:rPr lang="fr-FR" sz="1800" dirty="0" smtClean="0"/>
              <a:t>Colin, 2011</a:t>
            </a:r>
          </a:p>
          <a:p>
            <a:pPr marL="547200" lvl="2" algn="just">
              <a:buFont typeface="Wingdings" panose="05000000000000000000" pitchFamily="2" charset="2"/>
              <a:buChar char="Ø"/>
            </a:pPr>
            <a:r>
              <a:rPr lang="fr-FR" sz="1800" dirty="0" err="1" smtClean="0"/>
              <a:t>Sallenave</a:t>
            </a:r>
            <a:r>
              <a:rPr lang="fr-FR" sz="1800" dirty="0" smtClean="0"/>
              <a:t> Audrey, </a:t>
            </a:r>
            <a:r>
              <a:rPr lang="fr-FR" sz="1800" i="1" dirty="0" err="1" smtClean="0"/>
              <a:t>Mésalignements</a:t>
            </a:r>
            <a:r>
              <a:rPr lang="fr-FR" sz="1800" i="1" dirty="0" smtClean="0"/>
              <a:t> </a:t>
            </a:r>
            <a:r>
              <a:rPr lang="fr-FR" sz="1800" i="1" dirty="0"/>
              <a:t>des taux de change et croissance économique : quatre essais </a:t>
            </a:r>
            <a:r>
              <a:rPr lang="fr-FR" sz="1800" i="1" dirty="0" smtClean="0"/>
              <a:t>empiriques</a:t>
            </a:r>
            <a:r>
              <a:rPr lang="fr-FR" sz="1800" dirty="0" smtClean="0"/>
              <a:t>, </a:t>
            </a:r>
            <a:r>
              <a:rPr lang="fr-FR" sz="1800" dirty="0" err="1"/>
              <a:t>S.l</a:t>
            </a:r>
            <a:r>
              <a:rPr lang="fr-FR" sz="1800" dirty="0"/>
              <a:t>. : </a:t>
            </a:r>
            <a:r>
              <a:rPr lang="fr-FR" sz="1800" dirty="0" err="1"/>
              <a:t>s.n</a:t>
            </a:r>
            <a:r>
              <a:rPr lang="fr-FR" sz="1800" dirty="0"/>
              <a:t>. ; 2012</a:t>
            </a:r>
          </a:p>
          <a:p>
            <a:pPr lvl="2" algn="just"/>
            <a:r>
              <a:rPr lang="fr-FR" sz="1800" dirty="0" smtClean="0"/>
              <a:t>Téléchargez </a:t>
            </a:r>
            <a:r>
              <a:rPr lang="fr-FR" sz="1800" dirty="0"/>
              <a:t>la version </a:t>
            </a:r>
            <a:r>
              <a:rPr lang="fr-FR" sz="1800" dirty="0" err="1"/>
              <a:t>pdf</a:t>
            </a:r>
            <a:r>
              <a:rPr lang="fr-FR" sz="1800" dirty="0"/>
              <a:t> de </a:t>
            </a:r>
            <a:r>
              <a:rPr lang="fr-FR" sz="1800" dirty="0" smtClean="0"/>
              <a:t>cette thèse électronique </a:t>
            </a:r>
            <a:r>
              <a:rPr lang="fr-FR" sz="1800" dirty="0"/>
              <a:t>et </a:t>
            </a:r>
            <a:r>
              <a:rPr lang="fr-FR" sz="1800" dirty="0" smtClean="0"/>
              <a:t>enregistrez-la </a:t>
            </a:r>
            <a:r>
              <a:rPr lang="fr-FR" sz="1800" dirty="0"/>
              <a:t>sur le bureau</a:t>
            </a:r>
          </a:p>
          <a:p>
            <a:pPr lvl="1" algn="just"/>
            <a:r>
              <a:rPr lang="fr-FR" sz="1800" b="1" u="sng" dirty="0" smtClean="0">
                <a:solidFill>
                  <a:schemeClr val="bg2">
                    <a:lumMod val="50000"/>
                  </a:schemeClr>
                </a:solidFill>
              </a:rPr>
              <a:t>Sur la base de données Cairn </a:t>
            </a:r>
            <a:r>
              <a:rPr lang="fr-FR" sz="1800" dirty="0" smtClean="0">
                <a:solidFill>
                  <a:schemeClr val="bg2">
                    <a:lumMod val="50000"/>
                  </a:schemeClr>
                </a:solidFill>
              </a:rPr>
              <a:t>(depuis le portail documentaire) 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fr-FR" sz="1800" dirty="0"/>
              <a:t>Bienaymé Alain, « L’avenir de la croissance économique. », </a:t>
            </a:r>
            <a:r>
              <a:rPr lang="fr-FR" sz="1800" i="1" dirty="0"/>
              <a:t>Commentaire</a:t>
            </a:r>
            <a:r>
              <a:rPr lang="fr-FR" sz="1800" dirty="0"/>
              <a:t> 3/2015 (Numéro 151) , p. 551-558 </a:t>
            </a:r>
            <a:endParaRPr lang="fr-FR" sz="1800" dirty="0" smtClean="0"/>
          </a:p>
          <a:p>
            <a:pPr lvl="1" algn="just"/>
            <a:r>
              <a:rPr lang="fr-FR" sz="1800" b="1" u="sng" dirty="0" smtClean="0">
                <a:solidFill>
                  <a:schemeClr val="bg2">
                    <a:lumMod val="50000"/>
                  </a:schemeClr>
                </a:solidFill>
              </a:rPr>
              <a:t>Depuis le </a:t>
            </a:r>
            <a:r>
              <a:rPr lang="fr-FR" sz="1800" b="1" u="sng" dirty="0" err="1" smtClean="0">
                <a:solidFill>
                  <a:schemeClr val="bg2">
                    <a:lumMod val="50000"/>
                  </a:schemeClr>
                </a:solidFill>
              </a:rPr>
              <a:t>Sudoc</a:t>
            </a:r>
            <a:endParaRPr lang="fr-FR" sz="1800" b="1" u="sng" dirty="0" smtClean="0">
              <a:solidFill>
                <a:schemeClr val="bg2">
                  <a:lumMod val="50000"/>
                </a:schemeClr>
              </a:solidFill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fr-FR" sz="1800" smtClean="0"/>
              <a:t>Robin Marie-Monique</a:t>
            </a:r>
            <a:r>
              <a:rPr lang="fr-FR" sz="1800" dirty="0" smtClean="0"/>
              <a:t>, </a:t>
            </a:r>
            <a:r>
              <a:rPr lang="fr-FR" sz="1800" i="1" dirty="0" smtClean="0"/>
              <a:t>Sacrée </a:t>
            </a:r>
            <a:r>
              <a:rPr lang="fr-FR" sz="1800" i="1" dirty="0"/>
              <a:t>croissance </a:t>
            </a:r>
            <a:r>
              <a:rPr lang="fr-FR" sz="1800" dirty="0" smtClean="0"/>
              <a:t>!, Issy-les-Moulineaux </a:t>
            </a:r>
            <a:r>
              <a:rPr lang="fr-FR" sz="1800" dirty="0"/>
              <a:t>: ARTE France </a:t>
            </a:r>
            <a:r>
              <a:rPr lang="fr-FR" sz="1800" dirty="0" smtClean="0"/>
              <a:t>développement, 2014</a:t>
            </a:r>
          </a:p>
          <a:p>
            <a:pPr lvl="1" algn="just"/>
            <a:r>
              <a:rPr lang="fr-FR" sz="1800" b="1" u="sng" dirty="0" smtClean="0">
                <a:solidFill>
                  <a:schemeClr val="bg2">
                    <a:lumMod val="50000"/>
                  </a:schemeClr>
                </a:solidFill>
              </a:rPr>
              <a:t>Depuis le catalogue de la </a:t>
            </a:r>
            <a:r>
              <a:rPr lang="fr-FR" sz="1800" b="1" u="sng" dirty="0" err="1" smtClean="0">
                <a:solidFill>
                  <a:schemeClr val="bg2">
                    <a:lumMod val="50000"/>
                  </a:schemeClr>
                </a:solidFill>
              </a:rPr>
              <a:t>BnF</a:t>
            </a:r>
            <a:endParaRPr lang="fr-FR" sz="1800" b="1" u="sng" dirty="0" smtClean="0">
              <a:solidFill>
                <a:schemeClr val="bg2">
                  <a:lumMod val="50000"/>
                </a:schemeClr>
              </a:solidFill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fr-FR" sz="1800" dirty="0" err="1"/>
              <a:t>Ferguene</a:t>
            </a:r>
            <a:r>
              <a:rPr lang="fr-FR" sz="1800" dirty="0"/>
              <a:t> </a:t>
            </a:r>
            <a:r>
              <a:rPr lang="fr-FR" sz="1800" dirty="0" err="1"/>
              <a:t>Ameziane</a:t>
            </a:r>
            <a:r>
              <a:rPr lang="fr-FR" sz="1800" dirty="0"/>
              <a:t>, </a:t>
            </a:r>
            <a:r>
              <a:rPr lang="fr-FR" sz="1800" i="1" dirty="0"/>
              <a:t>Croissance économique et développement</a:t>
            </a:r>
            <a:r>
              <a:rPr lang="fr-FR" sz="1800" dirty="0"/>
              <a:t>, Meylan : Ed. Campus ouvert, </a:t>
            </a:r>
            <a:r>
              <a:rPr lang="fr-FR" sz="1800" dirty="0" smtClean="0"/>
              <a:t>2011</a:t>
            </a:r>
            <a:endParaRPr lang="fr-FR" sz="1800" dirty="0"/>
          </a:p>
          <a:p>
            <a:pPr lvl="1" algn="just"/>
            <a:r>
              <a:rPr lang="fr-FR" sz="1800" b="1" u="sng" dirty="0" smtClean="0">
                <a:solidFill>
                  <a:schemeClr val="bg2">
                    <a:lumMod val="50000"/>
                  </a:schemeClr>
                </a:solidFill>
              </a:rPr>
              <a:t>Depuis Google </a:t>
            </a:r>
            <a:r>
              <a:rPr lang="fr-FR" sz="1800" b="1" u="sng" dirty="0" err="1" smtClean="0">
                <a:solidFill>
                  <a:schemeClr val="bg2">
                    <a:lumMod val="50000"/>
                  </a:schemeClr>
                </a:solidFill>
              </a:rPr>
              <a:t>Scholar</a:t>
            </a:r>
            <a:endParaRPr lang="fr-FR" sz="1800" b="1" u="sng" dirty="0" smtClean="0">
              <a:solidFill>
                <a:schemeClr val="bg2">
                  <a:lumMod val="50000"/>
                </a:schemeClr>
              </a:solidFill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fr-FR" sz="1800" dirty="0" smtClean="0"/>
              <a:t>Bourguignon </a:t>
            </a:r>
            <a:r>
              <a:rPr lang="fr-FR" sz="1800" dirty="0"/>
              <a:t>François. </a:t>
            </a:r>
            <a:r>
              <a:rPr lang="fr-FR" sz="1800" dirty="0" smtClean="0"/>
              <a:t>« Equité </a:t>
            </a:r>
            <a:r>
              <a:rPr lang="fr-FR" sz="1800" dirty="0"/>
              <a:t>et croissance économique : une nouvelle analyse </a:t>
            </a:r>
            <a:r>
              <a:rPr lang="fr-FR" sz="1800" dirty="0" smtClean="0"/>
              <a:t>? ». </a:t>
            </a:r>
            <a:r>
              <a:rPr lang="fr-FR" sz="1800" dirty="0"/>
              <a:t>In: </a:t>
            </a:r>
            <a:r>
              <a:rPr lang="fr-FR" sz="1800" i="1" dirty="0"/>
              <a:t>Revue française d'économie</a:t>
            </a:r>
            <a:r>
              <a:rPr lang="fr-FR" sz="1800" dirty="0"/>
              <a:t>, volume 13, n°3, 1998. pp. 25-84. 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160810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859216" cy="778098"/>
          </a:xfrm>
        </p:spPr>
        <p:txBody>
          <a:bodyPr/>
          <a:lstStyle/>
          <a:p>
            <a:r>
              <a:rPr lang="fr-FR" sz="3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Pourquoi</a:t>
            </a:r>
            <a:r>
              <a:rPr lang="fr-FR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vérifier vos références ?</a:t>
            </a:r>
            <a:endParaRPr lang="fr-FR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fr-FR" dirty="0" smtClean="0"/>
              <a:t>Les références récupérées sur Internet peuvent :</a:t>
            </a:r>
          </a:p>
          <a:p>
            <a:pPr marL="0" indent="0" algn="just">
              <a:buNone/>
            </a:pPr>
            <a:endParaRPr lang="fr-FR" dirty="0" smtClean="0"/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fr-FR" dirty="0" smtClean="0"/>
              <a:t> Être incomplètes (souvent le cas des sites web)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fr-FR" dirty="0" smtClean="0"/>
              <a:t> Comporter des erreurs (parfois dans les catalogues de bibliothèques)</a:t>
            </a:r>
          </a:p>
          <a:p>
            <a:pPr marL="320040" lvl="1" indent="0" algn="just">
              <a:buNone/>
            </a:pPr>
            <a:endParaRPr lang="fr-FR" dirty="0" smtClean="0"/>
          </a:p>
          <a:p>
            <a:pPr algn="just"/>
            <a:r>
              <a:rPr lang="fr-FR" dirty="0" smtClean="0"/>
              <a:t>Une vérification, même sommaire, des informations liées à une référence est indispensable.</a:t>
            </a:r>
          </a:p>
          <a:p>
            <a:pPr algn="just"/>
            <a:endParaRPr lang="fr-FR" dirty="0" smtClean="0"/>
          </a:p>
          <a:p>
            <a:pPr algn="just"/>
            <a:r>
              <a:rPr lang="fr-FR" dirty="0" smtClean="0"/>
              <a:t>Faire attention dès le départ à ce que tout les champs dont vous aurez besoin pour votre bibliographie soient remplis.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0808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426170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Modifier ou compléter des informations bibliographiques</a:t>
            </a:r>
            <a:br>
              <a:rPr lang="fr-FR" b="1" dirty="0" smtClean="0">
                <a:solidFill>
                  <a:srgbClr val="FF0000"/>
                </a:solidFill>
                <a:latin typeface="Calibri" panose="020F0502020204030204" pitchFamily="34" charset="0"/>
              </a:rPr>
            </a:br>
            <a:r>
              <a:rPr lang="fr-FR" sz="22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(volet de droite de l’interface </a:t>
            </a:r>
            <a:r>
              <a:rPr lang="fr-FR" sz="2200" b="1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Zotero</a:t>
            </a:r>
            <a:r>
              <a:rPr lang="fr-FR" sz="22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)</a:t>
            </a:r>
            <a:endParaRPr lang="fr-FR" sz="22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914400" y="1988840"/>
            <a:ext cx="7772400" cy="4464496"/>
          </a:xfrm>
        </p:spPr>
        <p:txBody>
          <a:bodyPr>
            <a:normAutofit lnSpcReduction="10000"/>
          </a:bodyPr>
          <a:lstStyle/>
          <a:p>
            <a:endParaRPr lang="fr-FR" dirty="0" smtClean="0"/>
          </a:p>
          <a:p>
            <a:pPr algn="just"/>
            <a:r>
              <a:rPr lang="fr-FR" dirty="0" smtClean="0"/>
              <a:t>Les champs disponibles sont liées au type de document.</a:t>
            </a:r>
          </a:p>
          <a:p>
            <a:pPr algn="just"/>
            <a:endParaRPr lang="fr-FR" dirty="0" smtClean="0"/>
          </a:p>
          <a:p>
            <a:pPr algn="just"/>
            <a:r>
              <a:rPr lang="fr-FR" dirty="0" smtClean="0"/>
              <a:t>Tous les champs sont modifiables (sauf dates d’ajout et de modification).</a:t>
            </a:r>
          </a:p>
          <a:p>
            <a:pPr algn="just"/>
            <a:endParaRPr lang="fr-FR" dirty="0" smtClean="0"/>
          </a:p>
          <a:p>
            <a:pPr algn="just"/>
            <a:r>
              <a:rPr lang="fr-FR" dirty="0" smtClean="0"/>
              <a:t>Le champ auteur est répétable.</a:t>
            </a:r>
          </a:p>
          <a:p>
            <a:pPr algn="just"/>
            <a:endParaRPr lang="fr-FR" dirty="0" smtClean="0"/>
          </a:p>
          <a:p>
            <a:pPr algn="just"/>
            <a:r>
              <a:rPr lang="fr-FR" dirty="0" smtClean="0"/>
              <a:t>Le champ auteur est déclinable (collaborateur / éditeur / directeur de publication / traducteur /</a:t>
            </a:r>
            <a:r>
              <a:rPr lang="fr-FR" dirty="0" err="1" smtClean="0"/>
              <a:t>etc</a:t>
            </a:r>
            <a:r>
              <a:rPr lang="fr-FR" dirty="0" smtClean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29158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Autres ajouts ou modifications des références</a:t>
            </a:r>
            <a:endParaRPr lang="fr-FR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fr-FR" b="1" i="1" u="sng" dirty="0" smtClean="0"/>
          </a:p>
          <a:p>
            <a:pPr algn="just"/>
            <a:r>
              <a:rPr lang="fr-FR" b="1" i="1" u="sng" dirty="0" smtClean="0"/>
              <a:t>Note</a:t>
            </a:r>
            <a:r>
              <a:rPr lang="fr-FR" dirty="0"/>
              <a:t> : ajout de notes </a:t>
            </a:r>
            <a:r>
              <a:rPr lang="fr-FR" dirty="0" smtClean="0"/>
              <a:t>personnelles (comme des Post-it)</a:t>
            </a:r>
          </a:p>
          <a:p>
            <a:pPr algn="just"/>
            <a:endParaRPr lang="fr-FR" dirty="0"/>
          </a:p>
          <a:p>
            <a:pPr algn="just"/>
            <a:r>
              <a:rPr lang="fr-FR" b="1" i="1" u="sng" dirty="0"/>
              <a:t>Marqueurs</a:t>
            </a:r>
            <a:r>
              <a:rPr lang="fr-FR" dirty="0"/>
              <a:t> : affichage des mots-clés des références capturées automatiquement dans un catalogue ou une base de données. Il est possible de retirer des mots-clés et d’en ajouter</a:t>
            </a:r>
            <a:r>
              <a:rPr lang="fr-FR" dirty="0" smtClean="0"/>
              <a:t>.</a:t>
            </a:r>
          </a:p>
          <a:p>
            <a:pPr algn="just"/>
            <a:endParaRPr lang="fr-FR" dirty="0"/>
          </a:p>
          <a:p>
            <a:pPr algn="just"/>
            <a:r>
              <a:rPr lang="fr-FR" b="1" i="1" u="sng" dirty="0"/>
              <a:t>Connexe</a:t>
            </a:r>
            <a:r>
              <a:rPr lang="fr-FR" dirty="0"/>
              <a:t> : association de plusieurs références entre elles, comme un document original et sa traduction, ou plusieurs versions d’un même document.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7560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06090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Joindre un fichier PDF à une référence</a:t>
            </a:r>
            <a:endParaRPr lang="fr-FR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fr-FR" dirty="0" smtClean="0"/>
              <a:t>Pour joindre un fichier </a:t>
            </a:r>
            <a:r>
              <a:rPr lang="fr-FR" dirty="0" err="1" smtClean="0"/>
              <a:t>pdf</a:t>
            </a:r>
            <a:r>
              <a:rPr lang="fr-FR" dirty="0" smtClean="0"/>
              <a:t> à une référence (par exemple un article ou une thèse), il faut : </a:t>
            </a:r>
          </a:p>
          <a:p>
            <a:pPr marL="0" indent="0" algn="just">
              <a:buNone/>
            </a:pPr>
            <a:endParaRPr lang="fr-FR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fr-FR" dirty="0" smtClean="0"/>
              <a:t>Sélectionner sa référence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fr-FR" dirty="0" smtClean="0"/>
              <a:t>Cliquer sur l’icône          et sélectionner « Joindre une copie enregistrée d’un fichier »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fr-FR" dirty="0" smtClean="0"/>
              <a:t>Chercher l’emplacement de votre fichier et le choisir</a:t>
            </a:r>
          </a:p>
          <a:p>
            <a:pPr marL="0" indent="0" algn="just">
              <a:buNone/>
            </a:pPr>
            <a:endParaRPr lang="fr-FR" dirty="0" smtClean="0"/>
          </a:p>
          <a:p>
            <a:pPr marL="0" indent="0" algn="just">
              <a:buNone/>
            </a:pPr>
            <a:r>
              <a:rPr lang="fr-FR" dirty="0" smtClean="0"/>
              <a:t>       </a:t>
            </a:r>
          </a:p>
          <a:p>
            <a:pPr marL="0" indent="0" algn="just">
              <a:buNone/>
            </a:pPr>
            <a:r>
              <a:rPr lang="fr-FR" dirty="0" smtClean="0"/>
              <a:t>         </a:t>
            </a:r>
            <a:r>
              <a:rPr lang="fr-FR" i="1" dirty="0" smtClean="0"/>
              <a:t>Cette procédure est gourmande en mémoire</a:t>
            </a:r>
            <a:r>
              <a:rPr lang="fr-FR" dirty="0" smtClean="0"/>
              <a:t>.</a:t>
            </a:r>
            <a:endParaRPr lang="fr-FR" dirty="0"/>
          </a:p>
        </p:txBody>
      </p:sp>
      <p:pic>
        <p:nvPicPr>
          <p:cNvPr id="4" name="Image 3" descr="C:\Users\bbouin\AppData\Local\Microsoft\Windows\Temporary Internet Files\Content.IE5\ZTGOKSNF\attention-9009-large[1]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869160"/>
            <a:ext cx="432048" cy="576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319" y="3144039"/>
            <a:ext cx="504055" cy="342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348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78098"/>
          </a:xfrm>
        </p:spPr>
        <p:txBody>
          <a:bodyPr>
            <a:normAutofit/>
          </a:bodyPr>
          <a:lstStyle/>
          <a:p>
            <a:r>
              <a:rPr lang="fr-FR" sz="3600" b="1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Exercices</a:t>
            </a:r>
            <a:endParaRPr lang="fr-FR" sz="3600" b="1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611560" y="1340768"/>
            <a:ext cx="8280920" cy="5040560"/>
          </a:xfrm>
        </p:spPr>
        <p:txBody>
          <a:bodyPr>
            <a:normAutofit/>
          </a:bodyPr>
          <a:lstStyle/>
          <a:p>
            <a:pPr algn="just"/>
            <a:r>
              <a:rPr lang="fr-FR" dirty="0"/>
              <a:t>Sur l'une de vos références bibliographiques d'un </a:t>
            </a:r>
            <a:r>
              <a:rPr lang="fr-FR" b="1" dirty="0"/>
              <a:t>livre</a:t>
            </a:r>
            <a:r>
              <a:rPr lang="fr-FR" dirty="0"/>
              <a:t>, rajoutez le nom du traducteur (Francis </a:t>
            </a:r>
            <a:r>
              <a:rPr lang="fr-FR" dirty="0" err="1"/>
              <a:t>Hervert</a:t>
            </a:r>
            <a:r>
              <a:rPr lang="fr-FR" dirty="0"/>
              <a:t>) et modifiez l'année d'édition</a:t>
            </a:r>
            <a:r>
              <a:rPr lang="fr-FR" dirty="0" smtClean="0"/>
              <a:t>.</a:t>
            </a:r>
          </a:p>
          <a:p>
            <a:pPr marL="0" indent="0" algn="just">
              <a:buNone/>
            </a:pPr>
            <a:endParaRPr lang="fr-FR" dirty="0" smtClean="0"/>
          </a:p>
          <a:p>
            <a:pPr algn="just"/>
            <a:r>
              <a:rPr lang="fr-FR" dirty="0" smtClean="0"/>
              <a:t>Créer une note « lire p. 34 » sur l’une de vos références bibliographiques.</a:t>
            </a:r>
          </a:p>
          <a:p>
            <a:pPr algn="just"/>
            <a:endParaRPr lang="fr-FR" dirty="0" smtClean="0"/>
          </a:p>
          <a:p>
            <a:pPr algn="just"/>
            <a:r>
              <a:rPr lang="fr-FR" dirty="0" smtClean="0"/>
              <a:t>Sur une autre référence, supprimez  les marqueurs et ajoutez-en.</a:t>
            </a:r>
          </a:p>
          <a:p>
            <a:pPr algn="just"/>
            <a:endParaRPr lang="fr-FR" dirty="0" smtClean="0"/>
          </a:p>
          <a:p>
            <a:pPr algn="just"/>
            <a:r>
              <a:rPr lang="fr-FR" dirty="0" smtClean="0"/>
              <a:t>Joindre à sa référence le format PDF de la thèse d’Audrey </a:t>
            </a:r>
            <a:r>
              <a:rPr lang="fr-FR" sz="2800" dirty="0" err="1"/>
              <a:t>Sallenave</a:t>
            </a:r>
            <a:r>
              <a:rPr lang="fr-FR" sz="2800" dirty="0"/>
              <a:t> </a:t>
            </a:r>
            <a:r>
              <a:rPr lang="fr-FR" sz="2800" dirty="0" smtClean="0"/>
              <a:t>téléchargé.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8592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94122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Qu’est-ce que </a:t>
            </a:r>
            <a:r>
              <a:rPr lang="fr-FR" b="1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Zotero</a:t>
            </a:r>
            <a:r>
              <a:rPr lang="fr-FR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et pourquoi l’utiliser ?</a:t>
            </a:r>
            <a:endParaRPr lang="fr-FR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971600" y="1628800"/>
            <a:ext cx="7772400" cy="4823048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fr-FR" dirty="0"/>
              <a:t>Zotero est un logiciel </a:t>
            </a:r>
            <a:r>
              <a:rPr lang="fr-FR" dirty="0" smtClean="0"/>
              <a:t>libre et gratuit de </a:t>
            </a:r>
            <a:r>
              <a:rPr lang="fr-FR" dirty="0"/>
              <a:t>gestion des références </a:t>
            </a:r>
            <a:r>
              <a:rPr lang="fr-FR" dirty="0" smtClean="0"/>
              <a:t>bibliographiques.</a:t>
            </a:r>
          </a:p>
          <a:p>
            <a:pPr marL="0" indent="0" algn="just">
              <a:buNone/>
            </a:pPr>
            <a:endParaRPr lang="fr-FR" dirty="0" smtClean="0"/>
          </a:p>
          <a:p>
            <a:pPr marL="0" indent="0" algn="just">
              <a:buNone/>
            </a:pPr>
            <a:r>
              <a:rPr lang="fr-FR" dirty="0" err="1"/>
              <a:t>Zotero</a:t>
            </a:r>
            <a:r>
              <a:rPr lang="fr-FR" dirty="0"/>
              <a:t> vous permet de :</a:t>
            </a:r>
          </a:p>
          <a:p>
            <a:pPr lvl="0" algn="just"/>
            <a:r>
              <a:rPr lang="fr-FR" dirty="0"/>
              <a:t>collecter des références bibliographiques automatiquement à partir des catalogues de bibliothèques, de différents sites web ou bases de données et de les stocker sur votre ordinateur </a:t>
            </a:r>
          </a:p>
          <a:p>
            <a:pPr lvl="0" algn="just"/>
            <a:r>
              <a:rPr lang="fr-FR" dirty="0" smtClean="0"/>
              <a:t>gérer ces </a:t>
            </a:r>
            <a:r>
              <a:rPr lang="fr-FR" dirty="0"/>
              <a:t>références </a:t>
            </a:r>
            <a:r>
              <a:rPr lang="fr-FR" dirty="0" smtClean="0"/>
              <a:t>(en les organisant, modifiant, enrichissant,…)</a:t>
            </a:r>
            <a:endParaRPr lang="fr-FR" dirty="0"/>
          </a:p>
          <a:p>
            <a:pPr lvl="0" algn="just"/>
            <a:r>
              <a:rPr lang="fr-FR" dirty="0"/>
              <a:t>générer des bibliographies à partir des références collectées </a:t>
            </a:r>
          </a:p>
          <a:p>
            <a:pPr lvl="0" algn="just"/>
            <a:r>
              <a:rPr lang="fr-FR" dirty="0" smtClean="0"/>
              <a:t>créer </a:t>
            </a:r>
            <a:r>
              <a:rPr lang="fr-FR" dirty="0"/>
              <a:t>de façon automatisée dans Word ou Open Office des citations ou notes de bas de page à partir des références collectées dans </a:t>
            </a:r>
            <a:r>
              <a:rPr lang="fr-FR" dirty="0" err="1"/>
              <a:t>Zotero</a:t>
            </a:r>
            <a:r>
              <a:rPr lang="fr-FR" dirty="0"/>
              <a:t> ;</a:t>
            </a:r>
          </a:p>
          <a:p>
            <a:pPr lvl="0" algn="just"/>
            <a:r>
              <a:rPr lang="fr-FR" dirty="0"/>
              <a:t>sauvegarder vos références sur le serveur </a:t>
            </a:r>
            <a:r>
              <a:rPr lang="fr-FR" dirty="0" err="1"/>
              <a:t>Zotero</a:t>
            </a:r>
            <a:r>
              <a:rPr lang="fr-FR" dirty="0"/>
              <a:t> pour y avoir accès via plusieurs ordinateurs ;</a:t>
            </a:r>
          </a:p>
          <a:p>
            <a:pPr lvl="0" algn="just"/>
            <a:r>
              <a:rPr lang="fr-FR" dirty="0"/>
              <a:t>partager vos références bibliographiques en les stockant sur le serveur </a:t>
            </a:r>
            <a:r>
              <a:rPr lang="fr-FR" dirty="0" err="1"/>
              <a:t>Zotero</a:t>
            </a:r>
            <a:r>
              <a:rPr lang="fr-FR" dirty="0"/>
              <a:t> et en créant des « groupes » </a:t>
            </a:r>
            <a:r>
              <a:rPr lang="fr-FR" dirty="0" err="1"/>
              <a:t>Zotero</a:t>
            </a:r>
            <a:r>
              <a:rPr lang="fr-FR" dirty="0"/>
              <a:t>.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4167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06090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FF0000"/>
                </a:solidFill>
                <a:latin typeface="Calibri" panose="020F0502020204030204" pitchFamily="34" charset="0"/>
              </a:rPr>
              <a:t>C</a:t>
            </a:r>
            <a:r>
              <a:rPr lang="fr-FR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réer une référence ex-nihilo </a:t>
            </a:r>
            <a:endParaRPr lang="fr-FR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fr-FR" dirty="0" smtClean="0"/>
          </a:p>
          <a:p>
            <a:pPr algn="just"/>
            <a:r>
              <a:rPr lang="fr-FR" dirty="0" smtClean="0"/>
              <a:t>Quand le document n’est référencé nulle part (mémoires de master,  entretiens, travaux à paraître) ou quand la </a:t>
            </a:r>
            <a:r>
              <a:rPr lang="fr-FR" dirty="0"/>
              <a:t>notice descriptive du document se trouve sur un site incompatible avec </a:t>
            </a:r>
            <a:r>
              <a:rPr lang="fr-FR" dirty="0" err="1" smtClean="0"/>
              <a:t>Zotero</a:t>
            </a:r>
            <a:r>
              <a:rPr lang="fr-FR" dirty="0" smtClean="0"/>
              <a:t> (bases de données juridiques), </a:t>
            </a:r>
            <a:r>
              <a:rPr lang="fr-FR" dirty="0"/>
              <a:t>il est possible </a:t>
            </a:r>
            <a:r>
              <a:rPr lang="fr-FR" dirty="0" smtClean="0"/>
              <a:t>de créer la référence de </a:t>
            </a:r>
            <a:r>
              <a:rPr lang="fr-FR" dirty="0"/>
              <a:t>toutes </a:t>
            </a:r>
            <a:r>
              <a:rPr lang="fr-FR" dirty="0" smtClean="0"/>
              <a:t>pièces.</a:t>
            </a:r>
          </a:p>
          <a:p>
            <a:pPr marL="0" indent="0" algn="just">
              <a:buNone/>
            </a:pPr>
            <a:endParaRPr lang="fr-FR" dirty="0"/>
          </a:p>
          <a:p>
            <a:pPr algn="just"/>
            <a:r>
              <a:rPr lang="fr-FR" dirty="0" smtClean="0"/>
              <a:t>Ces </a:t>
            </a:r>
            <a:r>
              <a:rPr lang="fr-FR" dirty="0"/>
              <a:t>métadonnées sont modifiables de la même manière que pour une référence </a:t>
            </a:r>
            <a:r>
              <a:rPr lang="fr-FR" dirty="0" smtClean="0"/>
              <a:t>importée.</a:t>
            </a:r>
          </a:p>
        </p:txBody>
      </p:sp>
    </p:spTree>
    <p:extLst>
      <p:ext uri="{BB962C8B-B14F-4D97-AF65-F5344CB8AC3E}">
        <p14:creationId xmlns:p14="http://schemas.microsoft.com/office/powerpoint/2010/main" val="382081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06090"/>
          </a:xfrm>
        </p:spPr>
        <p:txBody>
          <a:bodyPr>
            <a:normAutofit/>
          </a:bodyPr>
          <a:lstStyle/>
          <a:p>
            <a:r>
              <a:rPr lang="fr-FR" sz="3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Créer une </a:t>
            </a:r>
            <a:r>
              <a:rPr lang="fr-FR" sz="3600" b="1" dirty="0">
                <a:solidFill>
                  <a:srgbClr val="FF0000"/>
                </a:solidFill>
                <a:latin typeface="Calibri" panose="020F0502020204030204" pitchFamily="34" charset="0"/>
              </a:rPr>
              <a:t>référence ex-nihilo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634" y="2060848"/>
            <a:ext cx="4319740" cy="366770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Ellipse 4"/>
          <p:cNvSpPr/>
          <p:nvPr/>
        </p:nvSpPr>
        <p:spPr>
          <a:xfrm>
            <a:off x="1187624" y="2060848"/>
            <a:ext cx="648072" cy="5760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276872"/>
            <a:ext cx="321945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499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06090"/>
          </a:xfrm>
        </p:spPr>
        <p:txBody>
          <a:bodyPr>
            <a:normAutofit/>
          </a:bodyPr>
          <a:lstStyle/>
          <a:p>
            <a:r>
              <a:rPr lang="fr-FR" sz="3600" b="1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Exercice</a:t>
            </a:r>
            <a:endParaRPr lang="fr-FR" sz="3600" b="1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914400" y="1844824"/>
            <a:ext cx="7772400" cy="4174976"/>
          </a:xfrm>
        </p:spPr>
        <p:txBody>
          <a:bodyPr/>
          <a:lstStyle/>
          <a:p>
            <a:pPr algn="just"/>
            <a:r>
              <a:rPr lang="fr-FR" dirty="0" smtClean="0"/>
              <a:t>Créez ex-nihilo la référence de </a:t>
            </a:r>
            <a:r>
              <a:rPr lang="fr-FR" b="1" dirty="0" smtClean="0"/>
              <a:t>livre</a:t>
            </a:r>
            <a:r>
              <a:rPr lang="fr-FR" dirty="0" smtClean="0"/>
              <a:t> suivante:</a:t>
            </a:r>
          </a:p>
          <a:p>
            <a:pPr marL="0" indent="0" algn="just">
              <a:buNone/>
            </a:pPr>
            <a:endParaRPr lang="fr-FR" dirty="0" smtClean="0"/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fr-FR" dirty="0" smtClean="0"/>
              <a:t> </a:t>
            </a:r>
            <a:r>
              <a:rPr lang="fr-FR" dirty="0" err="1" smtClean="0"/>
              <a:t>Helfand</a:t>
            </a:r>
            <a:r>
              <a:rPr lang="fr-FR" dirty="0" smtClean="0"/>
              <a:t> Pierre et </a:t>
            </a:r>
            <a:r>
              <a:rPr lang="fr-FR" dirty="0" err="1" smtClean="0"/>
              <a:t>Banerge</a:t>
            </a:r>
            <a:r>
              <a:rPr lang="fr-FR" dirty="0" smtClean="0"/>
              <a:t> Victor, Qu’est ce que la croissance économique ?, Paris: Blue Lotus, 2014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270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3874442"/>
          </a:xfrm>
        </p:spPr>
        <p:txBody>
          <a:bodyPr>
            <a:noAutofit/>
          </a:bodyPr>
          <a:lstStyle/>
          <a:p>
            <a:pPr algn="ctr"/>
            <a:r>
              <a:rPr lang="fr-FR" sz="6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Générer des citations et des bibliographies</a:t>
            </a:r>
            <a:endParaRPr lang="fr-FR" sz="60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44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78098"/>
          </a:xfrm>
        </p:spPr>
        <p:txBody>
          <a:bodyPr>
            <a:normAutofit/>
          </a:bodyPr>
          <a:lstStyle/>
          <a:p>
            <a:r>
              <a:rPr lang="fr-FR" sz="3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Créer une bibliographie autonome</a:t>
            </a:r>
            <a:endParaRPr lang="fr-FR" sz="36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fr-FR" dirty="0" smtClean="0"/>
          </a:p>
          <a:p>
            <a:pPr algn="just"/>
            <a:r>
              <a:rPr lang="fr-FR" dirty="0" err="1" smtClean="0"/>
              <a:t>Zotero</a:t>
            </a:r>
            <a:r>
              <a:rPr lang="fr-FR" dirty="0" smtClean="0"/>
              <a:t> </a:t>
            </a:r>
            <a:r>
              <a:rPr lang="fr-FR" dirty="0"/>
              <a:t>permet la création de bibliographies </a:t>
            </a:r>
            <a:r>
              <a:rPr lang="fr-FR" dirty="0" smtClean="0"/>
              <a:t>autonomes</a:t>
            </a:r>
          </a:p>
          <a:p>
            <a:pPr marL="0" indent="0" algn="just">
              <a:buNone/>
            </a:pPr>
            <a:endParaRPr lang="fr-FR" dirty="0" smtClean="0"/>
          </a:p>
          <a:p>
            <a:pPr algn="just"/>
            <a:r>
              <a:rPr lang="fr-FR" dirty="0" smtClean="0"/>
              <a:t>Une </a:t>
            </a:r>
            <a:r>
              <a:rPr lang="fr-FR" dirty="0"/>
              <a:t>bibliographie autonome peut être enregistrée toute seule dans un fichier (texte ou web</a:t>
            </a:r>
            <a:r>
              <a:rPr lang="fr-FR" dirty="0" smtClean="0"/>
              <a:t>)…</a:t>
            </a:r>
          </a:p>
          <a:p>
            <a:pPr marL="0" indent="0" algn="just">
              <a:buNone/>
            </a:pPr>
            <a:endParaRPr lang="fr-FR" dirty="0"/>
          </a:p>
          <a:p>
            <a:pPr algn="just"/>
            <a:r>
              <a:rPr lang="fr-FR" dirty="0"/>
              <a:t>… ou copiée-collée à l’intérieur d’un autre fichier.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6438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Comment générer une bibliographie autonome au format texte ?</a:t>
            </a:r>
            <a:endParaRPr lang="fr-FR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933528"/>
          </a:xfrm>
        </p:spPr>
        <p:txBody>
          <a:bodyPr>
            <a:normAutofit fontScale="92500"/>
          </a:bodyPr>
          <a:lstStyle/>
          <a:p>
            <a:pPr lvl="0"/>
            <a:endParaRPr lang="fr-FR" dirty="0" smtClean="0"/>
          </a:p>
          <a:p>
            <a:pPr lvl="0" algn="just"/>
            <a:r>
              <a:rPr lang="fr-FR" dirty="0" smtClean="0"/>
              <a:t>Sélectionner </a:t>
            </a:r>
            <a:r>
              <a:rPr lang="fr-FR" dirty="0"/>
              <a:t>une </a:t>
            </a:r>
            <a:r>
              <a:rPr lang="fr-FR" dirty="0" smtClean="0"/>
              <a:t>collection ou des références manuellement</a:t>
            </a:r>
          </a:p>
          <a:p>
            <a:pPr lvl="0" algn="just"/>
            <a:endParaRPr lang="fr-FR" dirty="0"/>
          </a:p>
          <a:p>
            <a:pPr lvl="0" algn="just"/>
            <a:r>
              <a:rPr lang="fr-FR" dirty="0"/>
              <a:t>Cliquer sur le bouton droit de la souris et choisir </a:t>
            </a:r>
            <a:r>
              <a:rPr lang="fr-FR" b="1" i="1" dirty="0"/>
              <a:t>créer une bibliographie à partir de la </a:t>
            </a:r>
            <a:r>
              <a:rPr lang="fr-FR" b="1" i="1" dirty="0" smtClean="0"/>
              <a:t>collection ou des documents</a:t>
            </a:r>
          </a:p>
          <a:p>
            <a:pPr lvl="0" algn="just"/>
            <a:endParaRPr lang="fr-FR" dirty="0"/>
          </a:p>
          <a:p>
            <a:pPr lvl="0" algn="just"/>
            <a:r>
              <a:rPr lang="fr-FR" dirty="0"/>
              <a:t>Choisir le style de citation et le format de fichier à enregistrer </a:t>
            </a:r>
            <a:endParaRPr lang="fr-FR" dirty="0" smtClean="0"/>
          </a:p>
          <a:p>
            <a:pPr lvl="0" algn="just"/>
            <a:endParaRPr lang="fr-FR" dirty="0" smtClean="0"/>
          </a:p>
          <a:p>
            <a:pPr lvl="0" algn="just"/>
            <a:r>
              <a:rPr lang="fr-FR" dirty="0" smtClean="0"/>
              <a:t>Choisir </a:t>
            </a:r>
            <a:r>
              <a:rPr lang="fr-FR" dirty="0"/>
              <a:t>l’emplacement et le nom de votre </a:t>
            </a:r>
            <a:r>
              <a:rPr lang="fr-FR" dirty="0" smtClean="0"/>
              <a:t>fichier</a:t>
            </a:r>
          </a:p>
          <a:p>
            <a:pPr lvl="0" algn="just"/>
            <a:endParaRPr lang="fr-FR" dirty="0"/>
          </a:p>
          <a:p>
            <a:pPr lvl="0" algn="just"/>
            <a:r>
              <a:rPr lang="fr-FR" dirty="0"/>
              <a:t>Ouvrir avec Word et la bibliographie s’affiche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45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132668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431540" y="908720"/>
            <a:ext cx="8204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1. Sélectionner les références à intégrer dans la bibliographie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203848" y="5445224"/>
            <a:ext cx="489654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2. Faire un clic droit sur la sélection</a:t>
            </a:r>
            <a:endParaRPr lang="fr-FR" sz="2800" dirty="0"/>
          </a:p>
        </p:txBody>
      </p:sp>
      <p:sp>
        <p:nvSpPr>
          <p:cNvPr id="5" name="Rectangle 4"/>
          <p:cNvSpPr/>
          <p:nvPr/>
        </p:nvSpPr>
        <p:spPr>
          <a:xfrm>
            <a:off x="2843808" y="4437112"/>
            <a:ext cx="5328592" cy="43204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576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60649"/>
            <a:ext cx="5016977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043608" y="3933056"/>
            <a:ext cx="72008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3. Choisir un style de citation et une </a:t>
            </a:r>
            <a:r>
              <a:rPr lang="fr-FR" sz="2800" dirty="0"/>
              <a:t>méthode de création </a:t>
            </a:r>
            <a:r>
              <a:rPr lang="fr-FR" sz="2800" dirty="0" smtClean="0"/>
              <a:t>:</a:t>
            </a:r>
          </a:p>
          <a:p>
            <a:pPr algn="ctr"/>
            <a:endParaRPr lang="fr-FR" sz="2000" dirty="0" smtClean="0"/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fr-FR" sz="2400" b="1" dirty="0" smtClean="0"/>
              <a:t>Enregistrer au format RTF </a:t>
            </a:r>
            <a:r>
              <a:rPr lang="fr-FR" sz="2400" dirty="0" smtClean="0"/>
              <a:t>: nouveau document texte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fr-FR" sz="2400" b="1" dirty="0" smtClean="0"/>
              <a:t>Enregistrer au format HTML </a:t>
            </a:r>
            <a:r>
              <a:rPr lang="fr-FR" sz="2400" dirty="0" smtClean="0"/>
              <a:t>: pages Internet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fr-FR" sz="2400" b="1" dirty="0" smtClean="0"/>
              <a:t>Copier dans le presse-papiers </a:t>
            </a:r>
            <a:r>
              <a:rPr lang="fr-FR" sz="2400" dirty="0" smtClean="0"/>
              <a:t>: copier-coller dans un document déjà existant</a:t>
            </a:r>
            <a:endParaRPr lang="fr-FR" sz="2400" dirty="0"/>
          </a:p>
          <a:p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220651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4082"/>
          </a:xfrm>
        </p:spPr>
        <p:txBody>
          <a:bodyPr>
            <a:noAutofit/>
          </a:bodyPr>
          <a:lstStyle/>
          <a:p>
            <a:r>
              <a:rPr lang="fr-FR" sz="3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Les styles de citation</a:t>
            </a:r>
            <a:endParaRPr lang="fr-FR" sz="36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149552"/>
          </a:xfrm>
        </p:spPr>
        <p:txBody>
          <a:bodyPr>
            <a:normAutofit lnSpcReduction="10000"/>
          </a:bodyPr>
          <a:lstStyle/>
          <a:p>
            <a:pPr algn="just"/>
            <a:r>
              <a:rPr lang="fr-FR" dirty="0"/>
              <a:t>Les styles définissent la façon dont les éléments bibliographiques (citations et bibliographie) d’un document doivent être </a:t>
            </a:r>
            <a:r>
              <a:rPr lang="fr-FR" dirty="0" smtClean="0"/>
              <a:t>présentés et organisés.</a:t>
            </a:r>
          </a:p>
          <a:p>
            <a:pPr marL="0" indent="0" algn="just">
              <a:buNone/>
            </a:pPr>
            <a:endParaRPr lang="fr-FR" dirty="0" smtClean="0"/>
          </a:p>
          <a:p>
            <a:pPr algn="just"/>
            <a:r>
              <a:rPr lang="fr-FR" dirty="0" err="1" smtClean="0"/>
              <a:t>Zotero</a:t>
            </a:r>
            <a:r>
              <a:rPr lang="fr-FR" dirty="0" smtClean="0"/>
              <a:t> </a:t>
            </a:r>
            <a:r>
              <a:rPr lang="fr-FR" dirty="0"/>
              <a:t>propose par défaut plusieurs </a:t>
            </a:r>
            <a:r>
              <a:rPr lang="fr-FR" dirty="0" smtClean="0"/>
              <a:t>styles.</a:t>
            </a:r>
          </a:p>
          <a:p>
            <a:pPr algn="just"/>
            <a:endParaRPr lang="fr-FR" dirty="0" smtClean="0"/>
          </a:p>
          <a:p>
            <a:pPr algn="just"/>
            <a:r>
              <a:rPr lang="fr-FR" dirty="0" smtClean="0"/>
              <a:t>Il est possible également d’en ajouter.</a:t>
            </a:r>
          </a:p>
          <a:p>
            <a:pPr marL="0" indent="0" algn="just">
              <a:buNone/>
            </a:pPr>
            <a:endParaRPr lang="fr-FR" dirty="0"/>
          </a:p>
          <a:p>
            <a:pPr algn="just"/>
            <a:r>
              <a:rPr lang="fr-FR" dirty="0"/>
              <a:t>Ce style est modifiable rapidement et à tout </a:t>
            </a:r>
            <a:r>
              <a:rPr lang="fr-FR" dirty="0" smtClean="0"/>
              <a:t>moment.</a:t>
            </a:r>
          </a:p>
          <a:p>
            <a:pPr marL="0" indent="0" algn="just">
              <a:buNone/>
            </a:pPr>
            <a:endParaRPr lang="fr-FR" dirty="0"/>
          </a:p>
          <a:p>
            <a:pPr algn="just"/>
            <a:r>
              <a:rPr lang="fr-FR" dirty="0"/>
              <a:t>Seule difficulté: identifier le style qui correspond à ce que l’on </a:t>
            </a:r>
            <a:r>
              <a:rPr lang="fr-FR" dirty="0" smtClean="0"/>
              <a:t>souhaite.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5147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563662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Choisir un style dans </a:t>
            </a:r>
            <a:r>
              <a:rPr lang="fr-FR" b="1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Zotero</a:t>
            </a:r>
            <a:r>
              <a:rPr lang="fr-FR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endParaRPr lang="fr-FR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569319" y="1052736"/>
            <a:ext cx="3733800" cy="648072"/>
          </a:xfrm>
        </p:spPr>
        <p:txBody>
          <a:bodyPr/>
          <a:lstStyle/>
          <a:p>
            <a:pPr algn="ctr"/>
            <a:r>
              <a:rPr lang="fr-FR" sz="2000" dirty="0" smtClean="0"/>
              <a:t>A partir de </a:t>
            </a:r>
            <a:r>
              <a:rPr lang="fr-FR" sz="2000" dirty="0" err="1" smtClean="0"/>
              <a:t>Zotero</a:t>
            </a:r>
            <a:r>
              <a:rPr lang="fr-FR" sz="2000" dirty="0" smtClean="0"/>
              <a:t> (pour Firefox ou </a:t>
            </a:r>
            <a:r>
              <a:rPr lang="fr-FR" sz="2000" dirty="0" err="1" smtClean="0"/>
              <a:t>Standalone</a:t>
            </a:r>
            <a:r>
              <a:rPr lang="fr-FR" sz="2000" dirty="0" smtClean="0"/>
              <a:t>)</a:t>
            </a:r>
            <a:endParaRPr lang="fr-FR" sz="200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half" idx="3"/>
          </p:nvPr>
        </p:nvSpPr>
        <p:spPr>
          <a:xfrm>
            <a:off x="4948969" y="1268760"/>
            <a:ext cx="3733800" cy="397024"/>
          </a:xfrm>
        </p:spPr>
        <p:txBody>
          <a:bodyPr/>
          <a:lstStyle/>
          <a:p>
            <a:pPr algn="ctr"/>
            <a:r>
              <a:rPr lang="fr-FR" sz="2000" dirty="0" smtClean="0"/>
              <a:t>A partir de Word</a:t>
            </a:r>
            <a:endParaRPr lang="fr-FR" sz="2000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>
          <a:xfrm>
            <a:off x="508856" y="1844824"/>
            <a:ext cx="3733800" cy="1008112"/>
          </a:xfrm>
        </p:spPr>
        <p:txBody>
          <a:bodyPr>
            <a:normAutofit/>
          </a:bodyPr>
          <a:lstStyle/>
          <a:p>
            <a:r>
              <a:rPr lang="fr-FR" sz="2400" dirty="0" smtClean="0"/>
              <a:t>Créer une bibliographie autonome</a:t>
            </a:r>
            <a:endParaRPr lang="fr-FR" sz="2400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half" idx="4"/>
          </p:nvPr>
        </p:nvSpPr>
        <p:spPr>
          <a:xfrm>
            <a:off x="4948969" y="1928994"/>
            <a:ext cx="3733800" cy="720080"/>
          </a:xfrm>
        </p:spPr>
        <p:txBody>
          <a:bodyPr>
            <a:normAutofit/>
          </a:bodyPr>
          <a:lstStyle/>
          <a:p>
            <a:r>
              <a:rPr lang="fr-FR" sz="2400" dirty="0" err="1" smtClean="0"/>
              <a:t>Zotero</a:t>
            </a:r>
            <a:r>
              <a:rPr lang="fr-FR" sz="2400" dirty="0" smtClean="0"/>
              <a:t> Set Doc </a:t>
            </a:r>
            <a:r>
              <a:rPr lang="fr-FR" sz="2400" dirty="0" err="1" smtClean="0"/>
              <a:t>Prefs</a:t>
            </a:r>
            <a:endParaRPr lang="fr-FR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759" y="1928994"/>
            <a:ext cx="504056" cy="481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951" y="2727371"/>
            <a:ext cx="4157836" cy="3773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99" y="2780928"/>
            <a:ext cx="3675062" cy="3740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681683" y="3068960"/>
            <a:ext cx="3384376" cy="10801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4871653" y="2974479"/>
            <a:ext cx="3888432" cy="88656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751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à coins arrondis 6"/>
          <p:cNvSpPr/>
          <p:nvPr/>
        </p:nvSpPr>
        <p:spPr>
          <a:xfrm>
            <a:off x="3779912" y="2924944"/>
            <a:ext cx="1728192" cy="18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Zotero</a:t>
            </a:r>
            <a:endParaRPr lang="fr-FR" dirty="0"/>
          </a:p>
        </p:txBody>
      </p:sp>
      <p:sp>
        <p:nvSpPr>
          <p:cNvPr id="4" name="Ellipse 3"/>
          <p:cNvSpPr/>
          <p:nvPr/>
        </p:nvSpPr>
        <p:spPr>
          <a:xfrm>
            <a:off x="1115616" y="2132856"/>
            <a:ext cx="1728192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Catalogues de bibliothèque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899592" y="332656"/>
            <a:ext cx="7772400" cy="936104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FF0000"/>
                </a:solidFill>
                <a:latin typeface="Calibri" panose="020F0502020204030204" pitchFamily="34" charset="0"/>
              </a:rPr>
              <a:t>Qu’est-ce que </a:t>
            </a:r>
            <a:r>
              <a:rPr lang="fr-FR" b="1" dirty="0" err="1">
                <a:solidFill>
                  <a:srgbClr val="FF0000"/>
                </a:solidFill>
                <a:latin typeface="Calibri" panose="020F0502020204030204" pitchFamily="34" charset="0"/>
              </a:rPr>
              <a:t>Zotero</a:t>
            </a:r>
            <a:r>
              <a:rPr lang="fr-FR" b="1" dirty="0">
                <a:solidFill>
                  <a:srgbClr val="FF0000"/>
                </a:solidFill>
                <a:latin typeface="Calibri" panose="020F0502020204030204" pitchFamily="34" charset="0"/>
              </a:rPr>
              <a:t> et pourquoi </a:t>
            </a:r>
            <a:r>
              <a:rPr lang="fr-FR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l’utiliser ?</a:t>
            </a:r>
            <a:endParaRPr lang="fr-FR" dirty="0"/>
          </a:p>
        </p:txBody>
      </p:sp>
      <p:sp>
        <p:nvSpPr>
          <p:cNvPr id="5" name="Ellipse 4"/>
          <p:cNvSpPr/>
          <p:nvPr/>
        </p:nvSpPr>
        <p:spPr>
          <a:xfrm>
            <a:off x="1231305" y="3429000"/>
            <a:ext cx="1475631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Bases de données</a:t>
            </a:r>
            <a:endParaRPr lang="fr-FR" dirty="0"/>
          </a:p>
        </p:txBody>
      </p:sp>
      <p:sp>
        <p:nvSpPr>
          <p:cNvPr id="6" name="Ellipse 5"/>
          <p:cNvSpPr/>
          <p:nvPr/>
        </p:nvSpPr>
        <p:spPr>
          <a:xfrm>
            <a:off x="1231305" y="4695216"/>
            <a:ext cx="1403623" cy="9660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Pages web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7020272" y="2253258"/>
            <a:ext cx="1440160" cy="29523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Traitement de texte </a:t>
            </a:r>
          </a:p>
          <a:p>
            <a:pPr algn="ctr"/>
            <a:r>
              <a:rPr lang="fr-FR" dirty="0" smtClean="0"/>
              <a:t>(Word, Open Office)</a:t>
            </a:r>
            <a:endParaRPr lang="fr-FR" dirty="0"/>
          </a:p>
        </p:txBody>
      </p:sp>
      <p:cxnSp>
        <p:nvCxnSpPr>
          <p:cNvPr id="10" name="Connecteur droit avec flèche 9"/>
          <p:cNvCxnSpPr/>
          <p:nvPr/>
        </p:nvCxnSpPr>
        <p:spPr>
          <a:xfrm>
            <a:off x="2706936" y="2780928"/>
            <a:ext cx="1000968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>
            <a:off x="2843808" y="3933056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V="1">
            <a:off x="2706936" y="4581128"/>
            <a:ext cx="1000968" cy="5101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lèche droite 14"/>
          <p:cNvSpPr/>
          <p:nvPr/>
        </p:nvSpPr>
        <p:spPr>
          <a:xfrm>
            <a:off x="5724128" y="3645024"/>
            <a:ext cx="100811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styles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8898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563662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Aperçu du type de style</a:t>
            </a:r>
            <a:endParaRPr lang="fr-FR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440285" y="1473723"/>
            <a:ext cx="3733800" cy="762000"/>
          </a:xfrm>
        </p:spPr>
        <p:txBody>
          <a:bodyPr/>
          <a:lstStyle/>
          <a:p>
            <a:pPr algn="ctr"/>
            <a:r>
              <a:rPr lang="fr-FR" dirty="0" smtClean="0"/>
              <a:t>A partir de </a:t>
            </a:r>
            <a:r>
              <a:rPr lang="fr-FR" dirty="0" err="1" smtClean="0"/>
              <a:t>Zotero</a:t>
            </a:r>
            <a:r>
              <a:rPr lang="fr-FR" dirty="0" smtClean="0"/>
              <a:t> (pour Firefox ou </a:t>
            </a:r>
            <a:r>
              <a:rPr lang="fr-FR" dirty="0" err="1" smtClean="0"/>
              <a:t>Standalone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469032"/>
          </a:xfrm>
        </p:spPr>
        <p:txBody>
          <a:bodyPr/>
          <a:lstStyle/>
          <a:p>
            <a:pPr algn="ctr"/>
            <a:r>
              <a:rPr lang="fr-FR" dirty="0" smtClean="0"/>
              <a:t>A partir de Word</a:t>
            </a:r>
            <a:endParaRPr lang="fr-FR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99" y="2348880"/>
            <a:ext cx="3675062" cy="37401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683568" y="3717032"/>
            <a:ext cx="1080120" cy="7200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785022"/>
            <a:ext cx="950157" cy="664269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2086398" y="3886323"/>
            <a:ext cx="685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</a:rPr>
              <a:t>OU</a:t>
            </a:r>
            <a:endParaRPr lang="fr-FR" sz="2400" dirty="0">
              <a:solidFill>
                <a:srgbClr val="FF0000"/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708920"/>
            <a:ext cx="4157836" cy="3773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988839"/>
            <a:ext cx="2520280" cy="493769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28" name="Connecteur droit 27"/>
          <p:cNvCxnSpPr/>
          <p:nvPr/>
        </p:nvCxnSpPr>
        <p:spPr>
          <a:xfrm>
            <a:off x="7380312" y="2482608"/>
            <a:ext cx="0" cy="13024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 flipH="1">
            <a:off x="5004048" y="3785022"/>
            <a:ext cx="2376264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0"/>
          <p:cNvSpPr txBox="1"/>
          <p:nvPr/>
        </p:nvSpPr>
        <p:spPr>
          <a:xfrm>
            <a:off x="7380312" y="2876742"/>
            <a:ext cx="1728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Option supplémentaire qui s’intercale ici</a:t>
            </a:r>
          </a:p>
        </p:txBody>
      </p:sp>
    </p:spTree>
    <p:extLst>
      <p:ext uri="{BB962C8B-B14F-4D97-AF65-F5344CB8AC3E}">
        <p14:creationId xmlns:p14="http://schemas.microsoft.com/office/powerpoint/2010/main" val="93866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78098"/>
          </a:xfrm>
        </p:spPr>
        <p:txBody>
          <a:bodyPr>
            <a:normAutofit/>
          </a:bodyPr>
          <a:lstStyle/>
          <a:p>
            <a:r>
              <a:rPr lang="fr-FR" sz="3600" b="1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Exercices</a:t>
            </a:r>
            <a:endParaRPr lang="fr-FR" sz="3600" b="1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fr-FR" dirty="0" smtClean="0"/>
              <a:t>Exportez l’ensemble de vos références de la collection « </a:t>
            </a:r>
            <a:r>
              <a:rPr lang="fr-FR" b="1" dirty="0" smtClean="0"/>
              <a:t>croissance économique</a:t>
            </a:r>
            <a:r>
              <a:rPr lang="fr-FR" dirty="0" smtClean="0"/>
              <a:t> » sous forme de bibliographie autonome:</a:t>
            </a:r>
          </a:p>
          <a:p>
            <a:pPr lvl="1" algn="just"/>
            <a:r>
              <a:rPr lang="fr-FR" dirty="0" smtClean="0"/>
              <a:t>dans un document texte</a:t>
            </a:r>
          </a:p>
          <a:p>
            <a:pPr lvl="1" algn="just"/>
            <a:r>
              <a:rPr lang="fr-FR" dirty="0" smtClean="0"/>
              <a:t>en sélectionnant le style « American </a:t>
            </a:r>
            <a:r>
              <a:rPr lang="fr-FR" dirty="0" err="1" smtClean="0"/>
              <a:t>Psychological</a:t>
            </a:r>
            <a:r>
              <a:rPr lang="fr-FR" dirty="0" smtClean="0"/>
              <a:t> Association 6th </a:t>
            </a:r>
            <a:r>
              <a:rPr lang="fr-FR" dirty="0" err="1" smtClean="0"/>
              <a:t>edition</a:t>
            </a:r>
            <a:r>
              <a:rPr lang="fr-FR" dirty="0" smtClean="0"/>
              <a:t>  (APA) »</a:t>
            </a:r>
          </a:p>
          <a:p>
            <a:pPr lvl="1"/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005064"/>
            <a:ext cx="43053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lèche droite 4"/>
          <p:cNvSpPr/>
          <p:nvPr/>
        </p:nvSpPr>
        <p:spPr>
          <a:xfrm>
            <a:off x="3347864" y="4648547"/>
            <a:ext cx="720080" cy="14401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531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9592" y="548680"/>
            <a:ext cx="7772400" cy="922114"/>
          </a:xfrm>
        </p:spPr>
        <p:txBody>
          <a:bodyPr>
            <a:normAutofit fontScale="90000"/>
          </a:bodyPr>
          <a:lstStyle/>
          <a:p>
            <a:r>
              <a:rPr lang="fr-FR" b="1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Zotero</a:t>
            </a:r>
            <a:r>
              <a:rPr lang="fr-FR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et traitement de texte:</a:t>
            </a:r>
            <a:br>
              <a:rPr lang="fr-FR" b="1" dirty="0" smtClean="0">
                <a:solidFill>
                  <a:srgbClr val="FF0000"/>
                </a:solidFill>
                <a:latin typeface="Calibri" panose="020F0502020204030204" pitchFamily="34" charset="0"/>
              </a:rPr>
            </a:br>
            <a:r>
              <a:rPr lang="fr-FR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Insérer </a:t>
            </a:r>
            <a:r>
              <a:rPr lang="fr-FR" b="1" dirty="0">
                <a:solidFill>
                  <a:srgbClr val="FF0000"/>
                </a:solidFill>
                <a:latin typeface="Calibri" panose="020F0502020204030204" pitchFamily="34" charset="0"/>
              </a:rPr>
              <a:t>des références dans un </a:t>
            </a:r>
            <a:r>
              <a:rPr lang="fr-FR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texte </a:t>
            </a:r>
            <a:endParaRPr lang="fr-FR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914400" y="1772816"/>
            <a:ext cx="7772400" cy="4246984"/>
          </a:xfrm>
        </p:spPr>
        <p:txBody>
          <a:bodyPr/>
          <a:lstStyle/>
          <a:p>
            <a:pPr algn="just"/>
            <a:r>
              <a:rPr lang="fr-FR" dirty="0" smtClean="0"/>
              <a:t>Il est possible d’ajouter des références bibliographiques dans un texte sous forme de notes de bas de page ou directement dans le corps du texte.</a:t>
            </a:r>
          </a:p>
          <a:p>
            <a:pPr algn="just"/>
            <a:endParaRPr lang="fr-FR" dirty="0" smtClean="0"/>
          </a:p>
          <a:p>
            <a:pPr algn="just"/>
            <a:r>
              <a:rPr lang="fr-FR" dirty="0" err="1" smtClean="0"/>
              <a:t>Zotero</a:t>
            </a:r>
            <a:r>
              <a:rPr lang="fr-FR" dirty="0" smtClean="0"/>
              <a:t> </a:t>
            </a:r>
            <a:r>
              <a:rPr lang="fr-FR" dirty="0"/>
              <a:t>complète les champs requis (auteur, titre complet etc.) et les met en forme (petites capitales, initiale du prénom…) à votre </a:t>
            </a:r>
            <a:r>
              <a:rPr lang="fr-FR" dirty="0" smtClean="0"/>
              <a:t>place</a:t>
            </a:r>
          </a:p>
          <a:p>
            <a:pPr algn="just"/>
            <a:endParaRPr lang="fr-FR" dirty="0" smtClean="0"/>
          </a:p>
          <a:p>
            <a:pPr algn="just"/>
            <a:r>
              <a:rPr lang="fr-FR" dirty="0" err="1"/>
              <a:t>Zotero</a:t>
            </a:r>
            <a:r>
              <a:rPr lang="fr-FR" dirty="0"/>
              <a:t> gère à votre place tous les renvois (</a:t>
            </a:r>
            <a:r>
              <a:rPr lang="fr-FR" i="1" dirty="0"/>
              <a:t>ibid., op. </a:t>
            </a:r>
            <a:r>
              <a:rPr lang="fr-FR" i="1" dirty="0" err="1"/>
              <a:t>cit</a:t>
            </a:r>
            <a:r>
              <a:rPr lang="fr-FR" i="1" dirty="0"/>
              <a:t>.</a:t>
            </a:r>
            <a:r>
              <a:rPr lang="fr-FR" dirty="0"/>
              <a:t> etc.)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64634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490066"/>
          </a:xfrm>
        </p:spPr>
        <p:txBody>
          <a:bodyPr>
            <a:normAutofit fontScale="90000"/>
          </a:bodyPr>
          <a:lstStyle/>
          <a:p>
            <a:r>
              <a:rPr lang="fr-FR" sz="3600" b="1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Zotero</a:t>
            </a:r>
            <a:r>
              <a:rPr lang="fr-FR" sz="3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et traitement de texte</a:t>
            </a:r>
            <a:endParaRPr lang="fr-FR" sz="36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07504" y="836712"/>
            <a:ext cx="9036496" cy="590465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fr-FR" sz="3300" dirty="0" smtClean="0"/>
              <a:t>La « Barre d’outils personnalisée » de l’onglet </a:t>
            </a:r>
            <a:r>
              <a:rPr lang="fr-FR" sz="3300" dirty="0" err="1" smtClean="0"/>
              <a:t>Zotero</a:t>
            </a:r>
            <a:r>
              <a:rPr lang="fr-FR" sz="3300" dirty="0" smtClean="0"/>
              <a:t> dans Word</a:t>
            </a:r>
          </a:p>
          <a:p>
            <a:pPr algn="ctr"/>
            <a:endParaRPr lang="fr-FR" dirty="0"/>
          </a:p>
          <a:p>
            <a:pPr algn="just"/>
            <a:endParaRPr lang="fr-FR" dirty="0" smtClean="0"/>
          </a:p>
          <a:p>
            <a:pPr marL="0" indent="0" algn="just">
              <a:buNone/>
            </a:pPr>
            <a:endParaRPr lang="fr-FR" dirty="0"/>
          </a:p>
          <a:p>
            <a:pPr algn="just"/>
            <a:endParaRPr lang="fr-FR" dirty="0" smtClean="0"/>
          </a:p>
          <a:p>
            <a:pPr marL="0" indent="0" algn="just">
              <a:buNone/>
            </a:pPr>
            <a:endParaRPr lang="fr-FR" dirty="0" smtClean="0"/>
          </a:p>
          <a:p>
            <a:pPr algn="just"/>
            <a:endParaRPr lang="fr-FR" dirty="0"/>
          </a:p>
          <a:p>
            <a:pPr algn="just"/>
            <a:endParaRPr lang="fr-FR" dirty="0" smtClean="0">
              <a:solidFill>
                <a:srgbClr val="FF0000"/>
              </a:solidFill>
            </a:endParaRPr>
          </a:p>
          <a:p>
            <a:pPr algn="just"/>
            <a:endParaRPr lang="fr-FR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fr-FR" dirty="0">
              <a:solidFill>
                <a:srgbClr val="FF0000"/>
              </a:solidFill>
            </a:endParaRPr>
          </a:p>
          <a:p>
            <a:pPr algn="just"/>
            <a:endParaRPr lang="fr-FR" dirty="0" smtClean="0">
              <a:solidFill>
                <a:srgbClr val="FF0000"/>
              </a:solidFill>
            </a:endParaRPr>
          </a:p>
          <a:p>
            <a:pPr algn="just"/>
            <a:r>
              <a:rPr lang="fr-FR" b="1" u="sng" dirty="0" err="1"/>
              <a:t>Add</a:t>
            </a:r>
            <a:r>
              <a:rPr lang="fr-FR" b="1" u="sng" dirty="0"/>
              <a:t>/Edit Citation</a:t>
            </a:r>
            <a:r>
              <a:rPr lang="fr-FR" dirty="0"/>
              <a:t> : insérer une citation (note de bas de page ou dans le texte)</a:t>
            </a:r>
          </a:p>
          <a:p>
            <a:pPr algn="just"/>
            <a:r>
              <a:rPr lang="fr-FR" b="1" u="sng" dirty="0"/>
              <a:t>Insert </a:t>
            </a:r>
            <a:r>
              <a:rPr lang="fr-FR" b="1" u="sng" dirty="0" err="1"/>
              <a:t>Bibliography</a:t>
            </a:r>
            <a:r>
              <a:rPr lang="fr-FR" dirty="0"/>
              <a:t> : insérer une bibliographie à partir des références citées dans le texte ou en note de bas de page</a:t>
            </a:r>
          </a:p>
          <a:p>
            <a:pPr algn="just"/>
            <a:r>
              <a:rPr lang="fr-FR" b="1" u="sng" dirty="0"/>
              <a:t>Document </a:t>
            </a:r>
            <a:r>
              <a:rPr lang="fr-FR" b="1" u="sng" dirty="0" err="1"/>
              <a:t>Preferences</a:t>
            </a:r>
            <a:r>
              <a:rPr lang="fr-FR" dirty="0"/>
              <a:t> : configurer le style des citations pour l’ensemble du document</a:t>
            </a:r>
          </a:p>
          <a:p>
            <a:pPr algn="just"/>
            <a:r>
              <a:rPr lang="fr-FR" b="1" dirty="0" err="1"/>
              <a:t>Refresh</a:t>
            </a:r>
            <a:r>
              <a:rPr lang="fr-FR" dirty="0"/>
              <a:t> : mettre à jour les références</a:t>
            </a:r>
          </a:p>
          <a:p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1979712" y="2066783"/>
            <a:ext cx="3209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/>
              <a:t>Zotero</a:t>
            </a:r>
            <a:r>
              <a:rPr lang="fr-FR" dirty="0" smtClean="0"/>
              <a:t>  Document </a:t>
            </a:r>
            <a:r>
              <a:rPr lang="fr-FR" dirty="0" err="1" smtClean="0"/>
              <a:t>Preferences</a:t>
            </a:r>
            <a:endParaRPr lang="fr-FR" dirty="0"/>
          </a:p>
        </p:txBody>
      </p:sp>
      <p:cxnSp>
        <p:nvCxnSpPr>
          <p:cNvPr id="11" name="Connecteur droit avec flèche 10"/>
          <p:cNvCxnSpPr/>
          <p:nvPr/>
        </p:nvCxnSpPr>
        <p:spPr>
          <a:xfrm flipH="1">
            <a:off x="1488723" y="3207338"/>
            <a:ext cx="651149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>
            <a:off x="3851920" y="3375166"/>
            <a:ext cx="0" cy="576064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flipV="1">
            <a:off x="3851920" y="2440267"/>
            <a:ext cx="0" cy="327587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en angle 20"/>
          <p:cNvCxnSpPr/>
          <p:nvPr/>
        </p:nvCxnSpPr>
        <p:spPr>
          <a:xfrm rot="5400000" flipH="1" flipV="1">
            <a:off x="6360645" y="1323861"/>
            <a:ext cx="320029" cy="2552841"/>
          </a:xfrm>
          <a:prstGeom prst="bentConnector2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767854"/>
            <a:ext cx="4680520" cy="87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ZoneTexte 21"/>
          <p:cNvSpPr txBox="1"/>
          <p:nvPr/>
        </p:nvSpPr>
        <p:spPr>
          <a:xfrm>
            <a:off x="7812360" y="2298631"/>
            <a:ext cx="872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/>
              <a:t>Zotro</a:t>
            </a:r>
            <a:r>
              <a:rPr lang="fr-FR" dirty="0" smtClean="0"/>
              <a:t>  </a:t>
            </a:r>
            <a:r>
              <a:rPr lang="fr-FR" dirty="0" err="1" smtClean="0"/>
              <a:t>Refresh</a:t>
            </a:r>
            <a:endParaRPr lang="fr-FR" dirty="0"/>
          </a:p>
        </p:txBody>
      </p:sp>
      <p:sp>
        <p:nvSpPr>
          <p:cNvPr id="23" name="ZoneTexte 22"/>
          <p:cNvSpPr txBox="1"/>
          <p:nvPr/>
        </p:nvSpPr>
        <p:spPr>
          <a:xfrm>
            <a:off x="323528" y="2716459"/>
            <a:ext cx="11651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/>
              <a:t>Zotero</a:t>
            </a:r>
            <a:r>
              <a:rPr lang="fr-FR" dirty="0" smtClean="0"/>
              <a:t>  </a:t>
            </a:r>
            <a:r>
              <a:rPr lang="fr-FR" dirty="0" err="1" smtClean="0"/>
              <a:t>Add</a:t>
            </a:r>
            <a:r>
              <a:rPr lang="fr-FR" dirty="0" smtClean="0"/>
              <a:t>/Edit Citation</a:t>
            </a:r>
            <a:endParaRPr lang="fr-FR" dirty="0"/>
          </a:p>
        </p:txBody>
      </p:sp>
      <p:sp>
        <p:nvSpPr>
          <p:cNvPr id="29" name="ZoneTexte 28"/>
          <p:cNvSpPr txBox="1"/>
          <p:nvPr/>
        </p:nvSpPr>
        <p:spPr>
          <a:xfrm>
            <a:off x="2483768" y="3951230"/>
            <a:ext cx="3112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Insert </a:t>
            </a:r>
            <a:r>
              <a:rPr lang="fr-FR" dirty="0" err="1" smtClean="0"/>
              <a:t>Bibliography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4865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4082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Insérer une référence bibliographique</a:t>
            </a:r>
            <a:endParaRPr lang="fr-FR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914400" y="1268760"/>
            <a:ext cx="7772400" cy="4751040"/>
          </a:xfrm>
        </p:spPr>
        <p:txBody>
          <a:bodyPr/>
          <a:lstStyle/>
          <a:p>
            <a:r>
              <a:rPr lang="fr-FR" dirty="0" smtClean="0"/>
              <a:t>Placer le curseur à l’endroit souhaité dans le texte</a:t>
            </a:r>
          </a:p>
          <a:p>
            <a:r>
              <a:rPr lang="fr-FR" dirty="0" smtClean="0"/>
              <a:t>Cliquer sur </a:t>
            </a:r>
            <a:r>
              <a:rPr lang="fr-FR" dirty="0" err="1" smtClean="0"/>
              <a:t>Zotero</a:t>
            </a:r>
            <a:r>
              <a:rPr lang="fr-FR" dirty="0" smtClean="0"/>
              <a:t> Insert Citation </a:t>
            </a:r>
          </a:p>
          <a:p>
            <a:r>
              <a:rPr lang="fr-FR" dirty="0" smtClean="0"/>
              <a:t>Eventuellement, fermer la fenêtre Préférences du document en cliquant sur OK</a:t>
            </a:r>
          </a:p>
          <a:p>
            <a:r>
              <a:rPr lang="fr-FR" dirty="0" smtClean="0"/>
              <a:t>Rechercher la référence à citer en tapant ses informations (titre, auteur, mot-clé, éditeur etc.) dans la barre de recherche</a:t>
            </a:r>
          </a:p>
          <a:p>
            <a:r>
              <a:rPr lang="fr-FR" dirty="0" smtClean="0"/>
              <a:t>Parmi les références qui s’affichent en auto-complétion, choisir la bonne en cliquant dessus </a:t>
            </a:r>
          </a:p>
          <a:p>
            <a:r>
              <a:rPr lang="fr-FR" dirty="0" smtClean="0"/>
              <a:t>Appuyer sur la touche Entrée du clavier </a:t>
            </a:r>
            <a:endParaRPr lang="fr-FR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928442"/>
            <a:ext cx="4896544" cy="384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815965"/>
            <a:ext cx="1872208" cy="353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574" y="1695465"/>
            <a:ext cx="514350" cy="581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009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50106"/>
          </a:xfrm>
        </p:spPr>
        <p:txBody>
          <a:bodyPr>
            <a:normAutofit/>
          </a:bodyPr>
          <a:lstStyle/>
          <a:p>
            <a:r>
              <a:rPr lang="fr-FR" sz="3600" b="1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Exercice</a:t>
            </a:r>
            <a:endParaRPr lang="fr-FR" sz="3600" b="1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fr-FR" dirty="0" smtClean="0"/>
              <a:t>Dans le document Word « texte latin », insérez 3 références de votre collection « </a:t>
            </a:r>
            <a:r>
              <a:rPr lang="fr-FR" b="1" dirty="0" smtClean="0"/>
              <a:t>croissance économique</a:t>
            </a:r>
            <a:r>
              <a:rPr lang="fr-FR" dirty="0" smtClean="0"/>
              <a:t> » sous forme de citation, avec le style « American </a:t>
            </a:r>
            <a:r>
              <a:rPr lang="fr-FR" dirty="0" err="1" smtClean="0"/>
              <a:t>Psychological</a:t>
            </a:r>
            <a:r>
              <a:rPr lang="fr-FR" dirty="0" smtClean="0"/>
              <a:t> Association 6th </a:t>
            </a:r>
            <a:r>
              <a:rPr lang="fr-FR" dirty="0" err="1" smtClean="0"/>
              <a:t>edition</a:t>
            </a:r>
            <a:r>
              <a:rPr lang="fr-FR" dirty="0" smtClean="0"/>
              <a:t> »</a:t>
            </a:r>
          </a:p>
          <a:p>
            <a:pPr algn="just"/>
            <a:endParaRPr lang="fr-FR" dirty="0" smtClean="0"/>
          </a:p>
          <a:p>
            <a:pPr algn="just"/>
            <a:endParaRPr lang="fr-FR" dirty="0"/>
          </a:p>
          <a:p>
            <a:pPr algn="just"/>
            <a:endParaRPr lang="fr-FR" dirty="0" smtClean="0"/>
          </a:p>
          <a:p>
            <a:pPr algn="just"/>
            <a:endParaRPr lang="fr-FR" dirty="0"/>
          </a:p>
          <a:p>
            <a:pPr algn="just"/>
            <a:endParaRPr lang="fr-FR" dirty="0" smtClean="0"/>
          </a:p>
          <a:p>
            <a:pPr algn="just"/>
            <a:r>
              <a:rPr lang="fr-FR" dirty="0" smtClean="0"/>
              <a:t>Où se trouvent alors vos citations ? 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425355"/>
            <a:ext cx="585787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lèche droite 4"/>
          <p:cNvSpPr/>
          <p:nvPr/>
        </p:nvSpPr>
        <p:spPr>
          <a:xfrm>
            <a:off x="1187624" y="4042708"/>
            <a:ext cx="720080" cy="14401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431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7772400" cy="864096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Générer une bibliographie liée à des références bibliographiques déjà citées</a:t>
            </a:r>
            <a:endParaRPr lang="fr-FR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899592" y="2060848"/>
            <a:ext cx="7772400" cy="212521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fr-FR" sz="3000" dirty="0"/>
              <a:t>Placer le curseur à l’endroit souhaité dans le </a:t>
            </a:r>
            <a:r>
              <a:rPr lang="fr-FR" sz="3000" dirty="0" smtClean="0"/>
              <a:t>texte</a:t>
            </a:r>
          </a:p>
          <a:p>
            <a:pPr algn="just"/>
            <a:endParaRPr lang="fr-FR" sz="3000" dirty="0"/>
          </a:p>
          <a:p>
            <a:pPr algn="just"/>
            <a:r>
              <a:rPr lang="fr-FR" sz="3000" dirty="0"/>
              <a:t>Cliquer sur </a:t>
            </a:r>
            <a:r>
              <a:rPr lang="fr-FR" sz="3000" dirty="0" err="1"/>
              <a:t>Zotero</a:t>
            </a:r>
            <a:r>
              <a:rPr lang="fr-FR" sz="3000" dirty="0"/>
              <a:t> Insert </a:t>
            </a:r>
            <a:r>
              <a:rPr lang="fr-FR" sz="3000" dirty="0" err="1" smtClean="0"/>
              <a:t>Bibliography</a:t>
            </a:r>
            <a:r>
              <a:rPr lang="fr-FR" sz="3000" dirty="0" smtClean="0"/>
              <a:t> </a:t>
            </a:r>
          </a:p>
          <a:p>
            <a:pPr algn="just"/>
            <a:endParaRPr lang="fr-FR" sz="3000" dirty="0"/>
          </a:p>
          <a:p>
            <a:pPr algn="just"/>
            <a:r>
              <a:rPr lang="fr-FR" sz="3000" dirty="0" smtClean="0"/>
              <a:t>Et c’est tout !</a:t>
            </a:r>
          </a:p>
          <a:p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818266"/>
            <a:ext cx="532060" cy="506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802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78098"/>
          </a:xfrm>
        </p:spPr>
        <p:txBody>
          <a:bodyPr>
            <a:normAutofit/>
          </a:bodyPr>
          <a:lstStyle/>
          <a:p>
            <a:r>
              <a:rPr lang="fr-FR" sz="3600" b="1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Exercice</a:t>
            </a:r>
            <a:endParaRPr lang="fr-FR" sz="3600" b="1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914400" y="1988840"/>
            <a:ext cx="7772400" cy="4030960"/>
          </a:xfrm>
        </p:spPr>
        <p:txBody>
          <a:bodyPr/>
          <a:lstStyle/>
          <a:p>
            <a:pPr algn="just"/>
            <a:r>
              <a:rPr lang="fr-FR" dirty="0" smtClean="0"/>
              <a:t>Insérez la bibliographie complète des références déjà ajoutées en citation dans votre texte.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3334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06090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Quel style pour mon travail ?</a:t>
            </a:r>
            <a:endParaRPr lang="fr-FR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914400" y="1268760"/>
            <a:ext cx="7772400" cy="4751040"/>
          </a:xfrm>
        </p:spPr>
        <p:txBody>
          <a:bodyPr>
            <a:normAutofit/>
          </a:bodyPr>
          <a:lstStyle/>
          <a:p>
            <a:pPr algn="just"/>
            <a:endParaRPr lang="fr-FR" dirty="0" smtClean="0"/>
          </a:p>
          <a:p>
            <a:pPr algn="just"/>
            <a:r>
              <a:rPr lang="fr-FR" dirty="0" smtClean="0"/>
              <a:t>L’Université Paris Ouest n’impose aucun style bibliographique pour les travaux de ses étudiants.</a:t>
            </a:r>
          </a:p>
          <a:p>
            <a:pPr marL="0" indent="0" algn="just">
              <a:buNone/>
            </a:pPr>
            <a:endParaRPr lang="fr-FR" dirty="0" smtClean="0"/>
          </a:p>
          <a:p>
            <a:pPr algn="just"/>
            <a:r>
              <a:rPr lang="fr-FR" dirty="0" smtClean="0"/>
              <a:t>N’hésitez pas à demander les préférences à votre enseignant.</a:t>
            </a:r>
          </a:p>
          <a:p>
            <a:pPr marL="0" indent="0" algn="just">
              <a:buNone/>
            </a:pPr>
            <a:endParaRPr lang="fr-FR" dirty="0" smtClean="0"/>
          </a:p>
          <a:p>
            <a:pPr algn="just"/>
            <a:r>
              <a:rPr lang="fr-FR" dirty="0"/>
              <a:t>Un style correspondant aux exigences des Presses universitaires de Paris Ouest a été </a:t>
            </a:r>
            <a:r>
              <a:rPr lang="fr-FR" dirty="0" smtClean="0"/>
              <a:t>créé.</a:t>
            </a:r>
            <a:endParaRPr lang="fr-FR" dirty="0"/>
          </a:p>
          <a:p>
            <a:endParaRPr lang="fr-FR" dirty="0" smtClean="0"/>
          </a:p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59060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78098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Installer le style Paris Ouest dans </a:t>
            </a:r>
            <a:r>
              <a:rPr lang="fr-FR" b="1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Zotero</a:t>
            </a:r>
            <a:endParaRPr lang="fr-FR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95536" y="1268760"/>
            <a:ext cx="8496944" cy="5328592"/>
          </a:xfrm>
        </p:spPr>
        <p:txBody>
          <a:bodyPr>
            <a:normAutofit fontScale="92500" lnSpcReduction="20000"/>
          </a:bodyPr>
          <a:lstStyle/>
          <a:p>
            <a:pPr algn="just" fontAlgn="base"/>
            <a:endParaRPr lang="fr-FR" dirty="0" smtClean="0"/>
          </a:p>
          <a:p>
            <a:pPr algn="just" fontAlgn="base"/>
            <a:r>
              <a:rPr lang="fr-FR" dirty="0" smtClean="0"/>
              <a:t>Téléchargez </a:t>
            </a:r>
            <a:r>
              <a:rPr lang="fr-FR" dirty="0"/>
              <a:t>le style de Paris Ouest via le site de la BU : </a:t>
            </a:r>
            <a:r>
              <a:rPr lang="fr-FR" b="1" dirty="0">
                <a:solidFill>
                  <a:schemeClr val="bg2">
                    <a:lumMod val="75000"/>
                  </a:schemeClr>
                </a:solidFill>
              </a:rPr>
              <a:t>Services &gt; Boite à outils &gt; Présenter ses travaux de recherche : styles et mise en </a:t>
            </a:r>
            <a:r>
              <a:rPr lang="fr-FR" b="1" dirty="0" smtClean="0">
                <a:solidFill>
                  <a:schemeClr val="bg2">
                    <a:lumMod val="75000"/>
                  </a:schemeClr>
                </a:solidFill>
              </a:rPr>
              <a:t>page</a:t>
            </a:r>
            <a:r>
              <a:rPr lang="fr-FR" b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fr-FR" b="1" dirty="0" smtClean="0">
                <a:solidFill>
                  <a:schemeClr val="bg2">
                    <a:lumMod val="75000"/>
                  </a:schemeClr>
                </a:solidFill>
              </a:rPr>
              <a:t>&gt; Comment </a:t>
            </a:r>
            <a:r>
              <a:rPr lang="fr-FR" b="1" dirty="0">
                <a:solidFill>
                  <a:schemeClr val="bg2">
                    <a:lumMod val="75000"/>
                  </a:schemeClr>
                </a:solidFill>
              </a:rPr>
              <a:t>présenter mes références bibliographiques </a:t>
            </a:r>
            <a:endParaRPr lang="fr-FR" b="1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just" fontAlgn="base"/>
            <a:endParaRPr lang="fr-FR" dirty="0"/>
          </a:p>
          <a:p>
            <a:pPr algn="just"/>
            <a:r>
              <a:rPr lang="fr-FR" dirty="0"/>
              <a:t>Enregistrez le fichier sur votre ordinateur (fichier au </a:t>
            </a:r>
            <a:r>
              <a:rPr lang="fr-FR" dirty="0" smtClean="0"/>
              <a:t>format .</a:t>
            </a:r>
            <a:r>
              <a:rPr lang="fr-FR" dirty="0" err="1" smtClean="0"/>
              <a:t>csl</a:t>
            </a:r>
            <a:r>
              <a:rPr lang="fr-FR" dirty="0"/>
              <a:t>, Citation Style </a:t>
            </a:r>
            <a:r>
              <a:rPr lang="fr-FR" dirty="0" err="1"/>
              <a:t>Language</a:t>
            </a:r>
            <a:r>
              <a:rPr lang="fr-FR" dirty="0"/>
              <a:t>). </a:t>
            </a:r>
            <a:endParaRPr lang="fr-FR" dirty="0" smtClean="0"/>
          </a:p>
          <a:p>
            <a:pPr algn="just"/>
            <a:endParaRPr lang="fr-FR" dirty="0" smtClean="0"/>
          </a:p>
          <a:p>
            <a:pPr algn="just"/>
            <a:r>
              <a:rPr lang="fr-FR" dirty="0" smtClean="0"/>
              <a:t>Il </a:t>
            </a:r>
            <a:r>
              <a:rPr lang="fr-FR" dirty="0"/>
              <a:t>suffit ensuite de le faire glisser/déposer dans une fenêtre ouverte de Firefox (au milieu de la page, pas dans la barre d’adresse ni dans le module </a:t>
            </a:r>
            <a:r>
              <a:rPr lang="fr-FR" dirty="0" err="1"/>
              <a:t>Zotero</a:t>
            </a:r>
            <a:r>
              <a:rPr lang="fr-FR" dirty="0"/>
              <a:t>). </a:t>
            </a:r>
            <a:endParaRPr lang="fr-FR" dirty="0" smtClean="0"/>
          </a:p>
          <a:p>
            <a:pPr algn="just"/>
            <a:endParaRPr lang="fr-FR" dirty="0" smtClean="0"/>
          </a:p>
          <a:p>
            <a:pPr algn="just"/>
            <a:r>
              <a:rPr lang="fr-FR" dirty="0" smtClean="0"/>
              <a:t>Une </a:t>
            </a:r>
            <a:r>
              <a:rPr lang="fr-FR" dirty="0"/>
              <a:t>fenêtre pop-up s’ouvre pour vous demander si vous voulez installer la nouvelle feuille de style : cliquez sur « Installer ».</a:t>
            </a:r>
          </a:p>
          <a:p>
            <a:pPr marL="0" indent="0">
              <a:buNone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86374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78098"/>
          </a:xfrm>
        </p:spPr>
        <p:txBody>
          <a:bodyPr>
            <a:normAutofit/>
          </a:bodyPr>
          <a:lstStyle/>
          <a:p>
            <a:r>
              <a:rPr lang="fr-FR" sz="3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Installer </a:t>
            </a:r>
            <a:r>
              <a:rPr lang="fr-FR" sz="3600" b="1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Zotero</a:t>
            </a:r>
            <a:endParaRPr lang="fr-FR" sz="36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293568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fr-FR" sz="8000" dirty="0"/>
              <a:t> </a:t>
            </a:r>
            <a:r>
              <a:rPr lang="fr-FR" sz="8000" b="1" u="sng" dirty="0">
                <a:hlinkClick r:id="rId2"/>
              </a:rPr>
              <a:t>https://www.zotero.org</a:t>
            </a:r>
            <a:r>
              <a:rPr lang="fr-FR" sz="8000" b="1" u="sng" dirty="0" smtClean="0">
                <a:hlinkClick r:id="rId2"/>
              </a:rPr>
              <a:t>/</a:t>
            </a:r>
            <a:endParaRPr lang="fr-FR" sz="8000" b="1" u="sng" dirty="0" smtClean="0"/>
          </a:p>
          <a:p>
            <a:pPr marL="0" indent="0" algn="ctr">
              <a:buNone/>
            </a:pPr>
            <a:endParaRPr lang="fr-FR" sz="8000" b="1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sz="8000" dirty="0" smtClean="0"/>
              <a:t>Cliquer </a:t>
            </a:r>
            <a:r>
              <a:rPr lang="fr-FR" sz="8000" dirty="0"/>
              <a:t>sur </a:t>
            </a:r>
          </a:p>
          <a:p>
            <a:pPr marL="0" indent="0">
              <a:buNone/>
            </a:pPr>
            <a:r>
              <a:rPr lang="fr-FR" dirty="0"/>
              <a:t> </a:t>
            </a:r>
          </a:p>
          <a:p>
            <a:endParaRPr lang="fr-FR" i="1" dirty="0" smtClean="0"/>
          </a:p>
          <a:p>
            <a:pPr marL="0" indent="0">
              <a:buNone/>
            </a:pPr>
            <a:r>
              <a:rPr lang="fr-FR" sz="8000" i="1" dirty="0" smtClean="0"/>
              <a:t>2 options à choisir selon le navigateur web</a:t>
            </a:r>
          </a:p>
          <a:p>
            <a:pPr marL="0" indent="0">
              <a:buNone/>
            </a:pPr>
            <a:r>
              <a:rPr lang="fr-FR" sz="8000" i="1" dirty="0" smtClean="0"/>
              <a:t>utilisé : </a:t>
            </a:r>
          </a:p>
          <a:p>
            <a:pPr marL="0" indent="0">
              <a:buNone/>
            </a:pPr>
            <a:endParaRPr lang="fr-FR" sz="8000" i="1" dirty="0" smtClean="0"/>
          </a:p>
          <a:p>
            <a:r>
              <a:rPr lang="fr-FR" sz="8000" i="1" dirty="0" err="1" smtClean="0"/>
              <a:t>Zotero</a:t>
            </a:r>
            <a:r>
              <a:rPr lang="fr-FR" sz="8000" i="1" dirty="0" smtClean="0"/>
              <a:t> for Firefox (Firefox)</a:t>
            </a:r>
            <a:endParaRPr lang="fr-FR" sz="8000" i="1" dirty="0"/>
          </a:p>
          <a:p>
            <a:r>
              <a:rPr lang="fr-FR" sz="8000" i="1" dirty="0" err="1" smtClean="0"/>
              <a:t>Zotero</a:t>
            </a:r>
            <a:r>
              <a:rPr lang="fr-FR" sz="8000" i="1" dirty="0" smtClean="0"/>
              <a:t> </a:t>
            </a:r>
            <a:r>
              <a:rPr lang="fr-FR" sz="8000" i="1" dirty="0" err="1" smtClean="0"/>
              <a:t>Standalone</a:t>
            </a:r>
            <a:r>
              <a:rPr lang="fr-FR" sz="8000" i="1" dirty="0" smtClean="0"/>
              <a:t> (Firefox, Safari, Chrome)</a:t>
            </a:r>
            <a:endParaRPr lang="fr-FR" sz="8000" i="1" dirty="0"/>
          </a:p>
          <a:p>
            <a:endParaRPr lang="fr-FR" i="1" dirty="0" smtClean="0"/>
          </a:p>
          <a:p>
            <a:endParaRPr lang="fr-FR" i="1" dirty="0"/>
          </a:p>
          <a:p>
            <a:pPr marL="0" indent="0">
              <a:buNone/>
            </a:pPr>
            <a:endParaRPr lang="fr-FR" i="1" dirty="0" smtClean="0"/>
          </a:p>
          <a:p>
            <a:pPr marL="0" indent="0">
              <a:buNone/>
            </a:pPr>
            <a:endParaRPr lang="fr-FR" i="1" dirty="0" smtClean="0"/>
          </a:p>
          <a:p>
            <a:pPr marL="0" indent="0">
              <a:buNone/>
            </a:pPr>
            <a:endParaRPr lang="fr-FR" i="1" dirty="0"/>
          </a:p>
          <a:p>
            <a:pPr marL="0" indent="0">
              <a:buNone/>
            </a:pPr>
            <a:endParaRPr lang="fr-FR" sz="5100" i="1" dirty="0" smtClean="0"/>
          </a:p>
          <a:p>
            <a:pPr marL="0" indent="0">
              <a:buNone/>
            </a:pPr>
            <a:r>
              <a:rPr lang="fr-FR" sz="8000" i="1" dirty="0" smtClean="0"/>
              <a:t>Ne </a:t>
            </a:r>
            <a:r>
              <a:rPr lang="fr-FR" sz="8000" i="1" dirty="0"/>
              <a:t>pas oublier d’installer les extensions pour utiliser </a:t>
            </a:r>
            <a:r>
              <a:rPr lang="fr-FR" sz="8000" i="1" dirty="0" err="1"/>
              <a:t>Zotero</a:t>
            </a:r>
            <a:r>
              <a:rPr lang="fr-FR" sz="8000" i="1" dirty="0"/>
              <a:t> avec les logiciels de traitement de </a:t>
            </a:r>
            <a:r>
              <a:rPr lang="fr-FR" sz="8000" i="1" dirty="0" smtClean="0"/>
              <a:t>texte (uniquement pour la version pour Firefox)</a:t>
            </a:r>
          </a:p>
          <a:p>
            <a:pPr marL="0" indent="0">
              <a:buNone/>
            </a:pPr>
            <a:endParaRPr lang="fr-FR" sz="8000" dirty="0"/>
          </a:p>
          <a:p>
            <a:pPr marL="0" indent="0" algn="ctr">
              <a:buNone/>
            </a:pPr>
            <a:r>
              <a:rPr lang="fr-FR" sz="5100" dirty="0"/>
              <a:t> </a:t>
            </a:r>
            <a:r>
              <a:rPr lang="fr-FR" sz="8000" i="1" dirty="0"/>
              <a:t>(Pour les séances de formation SEGMI, choisir </a:t>
            </a:r>
            <a:r>
              <a:rPr lang="fr-FR" sz="8000" i="1" dirty="0" err="1"/>
              <a:t>Zotero</a:t>
            </a:r>
            <a:r>
              <a:rPr lang="fr-FR" sz="8000" i="1" dirty="0"/>
              <a:t> for Firefox)</a:t>
            </a:r>
          </a:p>
          <a:p>
            <a:pPr marL="0" indent="0" algn="ctr">
              <a:buNone/>
            </a:pPr>
            <a:endParaRPr lang="fr-FR" sz="5100" dirty="0"/>
          </a:p>
          <a:p>
            <a:pPr marL="0" indent="0">
              <a:buNone/>
            </a:pPr>
            <a:r>
              <a:rPr lang="fr-FR" dirty="0"/>
              <a:t> </a:t>
            </a:r>
          </a:p>
          <a:p>
            <a:pPr marL="0" indent="0">
              <a:buNone/>
            </a:pPr>
            <a:r>
              <a:rPr lang="fr-FR" dirty="0"/>
              <a:t> 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060848"/>
            <a:ext cx="4104456" cy="3456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313" y="2174771"/>
            <a:ext cx="1647825" cy="4019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841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06090"/>
          </a:xfrm>
        </p:spPr>
        <p:txBody>
          <a:bodyPr>
            <a:normAutofit/>
          </a:bodyPr>
          <a:lstStyle/>
          <a:p>
            <a:r>
              <a:rPr lang="fr-FR" sz="3600" b="1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Exercices</a:t>
            </a:r>
            <a:endParaRPr lang="fr-FR" sz="3600" b="1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914400" y="1700808"/>
            <a:ext cx="7772400" cy="4318992"/>
          </a:xfrm>
        </p:spPr>
        <p:txBody>
          <a:bodyPr/>
          <a:lstStyle/>
          <a:p>
            <a:pPr algn="just"/>
            <a:r>
              <a:rPr lang="fr-FR" dirty="0" smtClean="0"/>
              <a:t>Appliquez le style « IEEE » à vos références et votre bibliographie.</a:t>
            </a:r>
          </a:p>
          <a:p>
            <a:pPr algn="just"/>
            <a:endParaRPr lang="fr-FR" dirty="0" smtClean="0"/>
          </a:p>
          <a:p>
            <a:pPr algn="just"/>
            <a:r>
              <a:rPr lang="fr-FR" dirty="0" smtClean="0"/>
              <a:t>Installez et appliquez le style « Presses universitaires de Paris Ouest » à vos références et votre bibliographie.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387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1138138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Ajouter des styles dans </a:t>
            </a:r>
            <a:r>
              <a:rPr lang="fr-FR" b="1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Zotero</a:t>
            </a:r>
            <a:r>
              <a:rPr lang="fr-FR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 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914400" y="1340768"/>
            <a:ext cx="7772400" cy="4679032"/>
          </a:xfrm>
        </p:spPr>
        <p:txBody>
          <a:bodyPr/>
          <a:lstStyle/>
          <a:p>
            <a:pPr marL="0" indent="0" algn="ctr">
              <a:buNone/>
            </a:pPr>
            <a:r>
              <a:rPr lang="fr-FR" b="1" dirty="0" smtClean="0"/>
              <a:t>Le </a:t>
            </a:r>
            <a:r>
              <a:rPr lang="fr-FR" b="1" dirty="0" err="1"/>
              <a:t>Zotero</a:t>
            </a:r>
            <a:r>
              <a:rPr lang="fr-FR" b="1" dirty="0"/>
              <a:t> Style </a:t>
            </a:r>
            <a:r>
              <a:rPr lang="fr-FR" b="1" dirty="0" err="1" smtClean="0"/>
              <a:t>Repository</a:t>
            </a:r>
            <a:endParaRPr lang="fr-FR" b="1" dirty="0" smtClean="0"/>
          </a:p>
          <a:p>
            <a:pPr marL="0" indent="0" algn="ctr">
              <a:buNone/>
            </a:pPr>
            <a:endParaRPr lang="fr-FR" dirty="0" smtClean="0">
              <a:hlinkClick r:id="rId2"/>
            </a:endParaRPr>
          </a:p>
          <a:p>
            <a:r>
              <a:rPr lang="fr-FR" dirty="0" smtClean="0">
                <a:hlinkClick r:id="rId2"/>
              </a:rPr>
              <a:t>https</a:t>
            </a:r>
            <a:r>
              <a:rPr lang="fr-FR" dirty="0">
                <a:hlinkClick r:id="rId2"/>
              </a:rPr>
              <a:t>://</a:t>
            </a:r>
            <a:r>
              <a:rPr lang="fr-FR" dirty="0" smtClean="0">
                <a:hlinkClick r:id="rId2"/>
              </a:rPr>
              <a:t>www.zotero.org/styles</a:t>
            </a:r>
            <a:endParaRPr lang="fr-FR" dirty="0" smtClean="0"/>
          </a:p>
          <a:p>
            <a:r>
              <a:rPr lang="fr-FR" dirty="0" smtClean="0"/>
              <a:t>Plus de 7800 titres</a:t>
            </a:r>
          </a:p>
          <a:p>
            <a:r>
              <a:rPr lang="fr-FR" dirty="0" smtClean="0"/>
              <a:t>Filtres par catégorie (auteur-date, numérique…) et discipline</a:t>
            </a:r>
          </a:p>
          <a:p>
            <a:r>
              <a:rPr lang="fr-FR" dirty="0" smtClean="0"/>
              <a:t>Barre de recherche</a:t>
            </a:r>
          </a:p>
          <a:p>
            <a:r>
              <a:rPr lang="fr-FR" dirty="0" smtClean="0"/>
              <a:t>Encore relativement peu de styles francophones</a:t>
            </a:r>
          </a:p>
          <a:p>
            <a:r>
              <a:rPr lang="fr-FR" dirty="0" smtClean="0"/>
              <a:t>Aperçu disponible par survol du curseur</a:t>
            </a:r>
          </a:p>
          <a:p>
            <a:r>
              <a:rPr lang="fr-FR" dirty="0" smtClean="0"/>
              <a:t>Téléchargeable dans </a:t>
            </a:r>
            <a:r>
              <a:rPr lang="fr-FR" dirty="0" err="1" smtClean="0"/>
              <a:t>Zotero</a:t>
            </a:r>
            <a:r>
              <a:rPr lang="fr-FR" dirty="0" smtClean="0"/>
              <a:t> d’un simple clic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6720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06090"/>
          </a:xfrm>
        </p:spPr>
        <p:txBody>
          <a:bodyPr/>
          <a:lstStyle/>
          <a:p>
            <a:r>
              <a:rPr lang="fr-FR" sz="3600" b="1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</a:rPr>
              <a:t>Exercice</a:t>
            </a:r>
            <a:endParaRPr lang="fr-FR" sz="3600" b="1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914400" y="1556792"/>
            <a:ext cx="7772400" cy="4463008"/>
          </a:xfrm>
        </p:spPr>
        <p:txBody>
          <a:bodyPr/>
          <a:lstStyle/>
          <a:p>
            <a:r>
              <a:rPr lang="fr-FR" dirty="0" smtClean="0"/>
              <a:t>Trouvez dans le Zotero Style </a:t>
            </a:r>
            <a:r>
              <a:rPr lang="fr-FR" dirty="0" err="1" smtClean="0"/>
              <a:t>Repository</a:t>
            </a:r>
            <a:r>
              <a:rPr lang="fr-FR" dirty="0" smtClean="0"/>
              <a:t> le style :</a:t>
            </a:r>
          </a:p>
          <a:p>
            <a:pPr marL="0" indent="0" algn="ctr">
              <a:buNone/>
            </a:pPr>
            <a:r>
              <a:rPr lang="fr-FR" dirty="0" smtClean="0"/>
              <a:t>«</a:t>
            </a:r>
            <a:r>
              <a:rPr lang="fr-FR" dirty="0"/>
              <a:t> </a:t>
            </a:r>
            <a:r>
              <a:rPr lang="fr-FR" b="1" dirty="0" smtClean="0"/>
              <a:t>European </a:t>
            </a:r>
            <a:r>
              <a:rPr lang="fr-FR" b="1" dirty="0" err="1"/>
              <a:t>Economic</a:t>
            </a:r>
            <a:r>
              <a:rPr lang="fr-FR" b="1" dirty="0"/>
              <a:t> </a:t>
            </a:r>
            <a:r>
              <a:rPr lang="fr-FR" b="1" dirty="0" err="1" smtClean="0"/>
              <a:t>Review</a:t>
            </a:r>
            <a:r>
              <a:rPr lang="fr-FR" b="1" dirty="0" smtClean="0"/>
              <a:t> </a:t>
            </a:r>
            <a:r>
              <a:rPr lang="fr-FR" dirty="0" smtClean="0"/>
              <a:t>»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fr-FR" dirty="0" smtClean="0"/>
              <a:t>et installez-le dans Zotero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6798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3730426"/>
          </a:xfrm>
        </p:spPr>
        <p:txBody>
          <a:bodyPr>
            <a:normAutofit/>
          </a:bodyPr>
          <a:lstStyle/>
          <a:p>
            <a:pPr algn="ctr"/>
            <a:r>
              <a:rPr lang="fr-FR" sz="6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Le compte </a:t>
            </a:r>
            <a:r>
              <a:rPr lang="fr-FR" sz="6000" b="1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Zotero</a:t>
            </a:r>
            <a:endParaRPr lang="fr-FR" sz="60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9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4082"/>
          </a:xfrm>
        </p:spPr>
        <p:txBody>
          <a:bodyPr>
            <a:normAutofit fontScale="90000"/>
          </a:bodyPr>
          <a:lstStyle/>
          <a:p>
            <a:r>
              <a:rPr lang="fr-FR" sz="3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Création d’un compte </a:t>
            </a:r>
            <a:r>
              <a:rPr lang="fr-FR" sz="3600" b="1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Zotero</a:t>
            </a:r>
            <a:endParaRPr lang="fr-FR" sz="36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fr-FR" dirty="0" smtClean="0"/>
              <a:t>La </a:t>
            </a:r>
            <a:r>
              <a:rPr lang="fr-FR" dirty="0"/>
              <a:t>création d’un compte permet l’utilisation de sa bibliothèque sur différents ordinateurs ainsi que le travail en groupe</a:t>
            </a:r>
            <a:r>
              <a:rPr lang="fr-FR" dirty="0" smtClean="0"/>
              <a:t>.</a:t>
            </a:r>
          </a:p>
          <a:p>
            <a:pPr algn="just"/>
            <a:endParaRPr lang="fr-FR" dirty="0"/>
          </a:p>
          <a:p>
            <a:pPr algn="just"/>
            <a:r>
              <a:rPr lang="fr-FR" dirty="0"/>
              <a:t>Pour créer un compte, ouvrir le menu </a:t>
            </a:r>
            <a:r>
              <a:rPr lang="fr-FR" b="1" i="1" dirty="0" smtClean="0"/>
              <a:t>Actions       &gt; Préférences &gt; </a:t>
            </a:r>
            <a:r>
              <a:rPr lang="fr-FR" b="1" i="1" dirty="0"/>
              <a:t>Synchronisation  </a:t>
            </a:r>
            <a:r>
              <a:rPr lang="fr-FR" b="1" i="1" dirty="0" smtClean="0"/>
              <a:t>&gt; </a:t>
            </a:r>
            <a:r>
              <a:rPr lang="fr-FR" b="1" i="1" dirty="0"/>
              <a:t>Créer un compte</a:t>
            </a:r>
            <a:r>
              <a:rPr lang="fr-FR" dirty="0"/>
              <a:t> et suivre les instructions</a:t>
            </a:r>
            <a:r>
              <a:rPr lang="fr-FR" dirty="0" smtClean="0"/>
              <a:t>.</a:t>
            </a:r>
          </a:p>
          <a:p>
            <a:pPr algn="just"/>
            <a:endParaRPr lang="fr-FR" dirty="0"/>
          </a:p>
          <a:p>
            <a:pPr algn="just"/>
            <a:r>
              <a:rPr lang="fr-FR" dirty="0"/>
              <a:t>Une fois le compte activé, retourner dans </a:t>
            </a:r>
            <a:r>
              <a:rPr lang="fr-FR" b="1" i="1" dirty="0"/>
              <a:t>Actions </a:t>
            </a:r>
            <a:r>
              <a:rPr lang="fr-FR" b="1" i="1" dirty="0" smtClean="0"/>
              <a:t>       &gt; </a:t>
            </a:r>
            <a:r>
              <a:rPr lang="fr-FR" b="1" i="1" dirty="0"/>
              <a:t>Préférences </a:t>
            </a:r>
            <a:r>
              <a:rPr lang="fr-FR" b="1" i="1" dirty="0" smtClean="0"/>
              <a:t>&gt; </a:t>
            </a:r>
            <a:r>
              <a:rPr lang="fr-FR" b="1" i="1" dirty="0"/>
              <a:t>Synchronisation </a:t>
            </a:r>
            <a:r>
              <a:rPr lang="fr-FR" dirty="0"/>
              <a:t> de </a:t>
            </a:r>
            <a:r>
              <a:rPr lang="fr-FR" dirty="0" err="1"/>
              <a:t>Zotero</a:t>
            </a:r>
            <a:r>
              <a:rPr lang="fr-FR" dirty="0"/>
              <a:t> et entrer son login et mot de passe.</a:t>
            </a:r>
          </a:p>
          <a:p>
            <a:endParaRPr lang="fr-FR" dirty="0"/>
          </a:p>
        </p:txBody>
      </p:sp>
      <p:pic>
        <p:nvPicPr>
          <p:cNvPr id="7" name="Imag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133" y="2997188"/>
            <a:ext cx="381000" cy="360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5556" y="4625652"/>
            <a:ext cx="381000" cy="3600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991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Sauvegarde et synchronisation des références</a:t>
            </a:r>
            <a:endParaRPr lang="fr-FR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fr-FR" dirty="0" smtClean="0"/>
          </a:p>
          <a:p>
            <a:pPr algn="just"/>
            <a:r>
              <a:rPr lang="fr-FR" dirty="0" smtClean="0"/>
              <a:t>La </a:t>
            </a:r>
            <a:r>
              <a:rPr lang="fr-FR" dirty="0"/>
              <a:t>synchronisation permet de sauvegarder automatiquement les données sur le serveur de </a:t>
            </a:r>
            <a:r>
              <a:rPr lang="fr-FR" dirty="0" err="1"/>
              <a:t>Zotero</a:t>
            </a:r>
            <a:r>
              <a:rPr lang="fr-FR" dirty="0"/>
              <a:t>. Ouvrir le menu </a:t>
            </a:r>
            <a:r>
              <a:rPr lang="fr-FR" b="1" i="1" dirty="0"/>
              <a:t>Actions </a:t>
            </a:r>
            <a:r>
              <a:rPr lang="fr-FR" b="1" i="1" dirty="0" smtClean="0"/>
              <a:t>       &gt; Préférences &gt; Synchronisation</a:t>
            </a:r>
            <a:r>
              <a:rPr lang="fr-FR" dirty="0" smtClean="0"/>
              <a:t>. </a:t>
            </a:r>
            <a:r>
              <a:rPr lang="fr-FR" dirty="0"/>
              <a:t>Entrer son login et mot de passe. Pour lancer la synchronisation manuellement, cliquer sur </a:t>
            </a:r>
            <a:r>
              <a:rPr lang="fr-FR" dirty="0" smtClean="0"/>
              <a:t>l’icône   . Celle-ci </a:t>
            </a:r>
            <a:r>
              <a:rPr lang="fr-FR" dirty="0"/>
              <a:t>tournera jusqu’à ce que l’opération soit terminée</a:t>
            </a:r>
            <a:r>
              <a:rPr lang="fr-FR" dirty="0" smtClean="0"/>
              <a:t>.</a:t>
            </a:r>
          </a:p>
          <a:p>
            <a:pPr algn="just"/>
            <a:endParaRPr lang="fr-FR" dirty="0"/>
          </a:p>
          <a:p>
            <a:pPr algn="just"/>
            <a:r>
              <a:rPr lang="fr-FR" dirty="0"/>
              <a:t>Pour l’utilisation de plusieurs ordinateurs en parallèle, quel que soit leur système d’exploitation (Mac, Linux, Windows), il suffit de refaire la même démarche de synchronisation décrite ci-dessus.</a:t>
            </a:r>
          </a:p>
          <a:p>
            <a:pPr marL="0" indent="0" algn="just">
              <a:buNone/>
            </a:pPr>
            <a:r>
              <a:rPr lang="fr-FR" dirty="0"/>
              <a:t> </a:t>
            </a:r>
          </a:p>
          <a:p>
            <a:endParaRPr lang="fr-FR" dirty="0"/>
          </a:p>
        </p:txBody>
      </p:sp>
      <p:pic>
        <p:nvPicPr>
          <p:cNvPr id="4" name="Imag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656" y="3228614"/>
            <a:ext cx="414112" cy="285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913" y="2158678"/>
            <a:ext cx="381000" cy="3600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013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78098"/>
          </a:xfrm>
        </p:spPr>
        <p:txBody>
          <a:bodyPr>
            <a:normAutofit/>
          </a:bodyPr>
          <a:lstStyle/>
          <a:p>
            <a:r>
              <a:rPr lang="fr-FR" sz="3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Partager sa bibliothèque</a:t>
            </a:r>
            <a:endParaRPr lang="fr-FR" sz="36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fr-FR" dirty="0" smtClean="0"/>
              <a:t>Pour </a:t>
            </a:r>
            <a:r>
              <a:rPr lang="fr-FR" dirty="0"/>
              <a:t>travailler à plusieurs, il est possible de créer des bibliothèques de groupes en cliquant sur </a:t>
            </a:r>
            <a:r>
              <a:rPr lang="fr-FR" dirty="0" smtClean="0"/>
              <a:t>l’icône      puis</a:t>
            </a:r>
            <a:r>
              <a:rPr lang="fr-FR" dirty="0"/>
              <a:t>, sur le site de </a:t>
            </a:r>
            <a:r>
              <a:rPr lang="fr-FR" dirty="0" err="1" smtClean="0"/>
              <a:t>Zotero</a:t>
            </a:r>
            <a:r>
              <a:rPr lang="fr-FR" dirty="0" smtClean="0"/>
              <a:t>, </a:t>
            </a:r>
            <a:r>
              <a:rPr lang="fr-FR" dirty="0"/>
              <a:t>dans l’onglet </a:t>
            </a:r>
            <a:r>
              <a:rPr lang="fr-FR" b="1" i="1" dirty="0"/>
              <a:t>Groups </a:t>
            </a:r>
            <a:r>
              <a:rPr lang="fr-FR" b="1" i="1" dirty="0" smtClean="0"/>
              <a:t>&gt; </a:t>
            </a:r>
            <a:r>
              <a:rPr lang="fr-FR" b="1" i="1" dirty="0" err="1"/>
              <a:t>Create</a:t>
            </a:r>
            <a:r>
              <a:rPr lang="fr-FR" b="1" i="1" dirty="0"/>
              <a:t> a new group</a:t>
            </a:r>
            <a:r>
              <a:rPr lang="fr-FR" dirty="0"/>
              <a:t> et suivre la procédure. Son login doit avoir été activé préalablement</a:t>
            </a:r>
            <a:r>
              <a:rPr lang="fr-FR" dirty="0" smtClean="0"/>
              <a:t>.</a:t>
            </a:r>
          </a:p>
          <a:p>
            <a:pPr marL="0" indent="0" algn="just">
              <a:buNone/>
            </a:pPr>
            <a:endParaRPr lang="fr-FR" dirty="0"/>
          </a:p>
          <a:p>
            <a:pPr algn="just"/>
            <a:r>
              <a:rPr lang="fr-FR" dirty="0"/>
              <a:t>Les nouveaux groupes apparaissent automatiquement à la prochaine synchronisation et se trouvent dans la rubrique  </a:t>
            </a:r>
            <a:endParaRPr lang="fr-FR" dirty="0" smtClean="0"/>
          </a:p>
          <a:p>
            <a:pPr marL="0" indent="0" algn="just">
              <a:buNone/>
            </a:pPr>
            <a:r>
              <a:rPr lang="fr-FR" dirty="0" smtClean="0"/>
              <a:t>                       située </a:t>
            </a:r>
            <a:r>
              <a:rPr lang="fr-FR" dirty="0"/>
              <a:t>sous la bibliothèque personnelle dans la colonne de gauche de </a:t>
            </a:r>
            <a:r>
              <a:rPr lang="fr-FR" dirty="0" err="1"/>
              <a:t>Zotero</a:t>
            </a:r>
            <a:r>
              <a:rPr lang="fr-FR" dirty="0"/>
              <a:t>.</a:t>
            </a:r>
          </a:p>
          <a:p>
            <a:endParaRPr lang="fr-FR" dirty="0"/>
          </a:p>
        </p:txBody>
      </p:sp>
      <p:pic>
        <p:nvPicPr>
          <p:cNvPr id="4" name="Imag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588" y="1900088"/>
            <a:ext cx="247650" cy="376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941168"/>
            <a:ext cx="1524000" cy="247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073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06090"/>
          </a:xfrm>
        </p:spPr>
        <p:txBody>
          <a:bodyPr>
            <a:noAutofit/>
          </a:bodyPr>
          <a:lstStyle/>
          <a:p>
            <a:pPr algn="ctr"/>
            <a:r>
              <a:rPr lang="fr-FR" sz="5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Récapitulatif général</a:t>
            </a:r>
            <a:endParaRPr lang="fr-FR" sz="54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00553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fr-FR" dirty="0" err="1" smtClean="0"/>
              <a:t>Zotero</a:t>
            </a:r>
            <a:r>
              <a:rPr lang="fr-FR" dirty="0" smtClean="0"/>
              <a:t> est un logiciel libre et gratuit autour duquel gravite une communauté dynamique et aidante</a:t>
            </a:r>
          </a:p>
          <a:p>
            <a:pPr algn="just"/>
            <a:endParaRPr lang="fr-FR" dirty="0" smtClean="0"/>
          </a:p>
          <a:p>
            <a:pPr algn="just"/>
            <a:r>
              <a:rPr lang="fr-FR" dirty="0" smtClean="0"/>
              <a:t>Il permet de constituer une bibliothèque virtuelle pouvant contenir toutes les références bibliographiques croisées dans une vie d’étudiant</a:t>
            </a:r>
          </a:p>
          <a:p>
            <a:pPr algn="just"/>
            <a:endParaRPr lang="fr-FR" dirty="0" smtClean="0"/>
          </a:p>
          <a:p>
            <a:pPr algn="just"/>
            <a:r>
              <a:rPr lang="fr-FR" dirty="0" smtClean="0"/>
              <a:t>À partir de cette bibliothèque, </a:t>
            </a:r>
            <a:r>
              <a:rPr lang="fr-FR" dirty="0" err="1" smtClean="0"/>
              <a:t>Zotero</a:t>
            </a:r>
            <a:r>
              <a:rPr lang="fr-FR" dirty="0" smtClean="0"/>
              <a:t> peut créer des bibliographies et des citations…</a:t>
            </a:r>
          </a:p>
          <a:p>
            <a:pPr algn="just"/>
            <a:endParaRPr lang="fr-FR" dirty="0" smtClean="0"/>
          </a:p>
          <a:p>
            <a:pPr algn="just"/>
            <a:r>
              <a:rPr lang="fr-FR" dirty="0" smtClean="0"/>
              <a:t>… et les présenter de différentes manières</a:t>
            </a:r>
          </a:p>
          <a:p>
            <a:pPr algn="just"/>
            <a:endParaRPr lang="fr-FR" dirty="0" smtClean="0"/>
          </a:p>
          <a:p>
            <a:pPr algn="just"/>
            <a:r>
              <a:rPr lang="fr-FR" dirty="0" smtClean="0"/>
              <a:t>Le tout en quelques clics !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5466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3324944"/>
          </a:xfrm>
        </p:spPr>
        <p:txBody>
          <a:bodyPr/>
          <a:lstStyle/>
          <a:p>
            <a:endParaRPr lang="fr-FR" dirty="0"/>
          </a:p>
          <a:p>
            <a:endParaRPr lang="fr-FR" dirty="0" smtClean="0"/>
          </a:p>
          <a:p>
            <a:r>
              <a:rPr lang="fr-FR" sz="3200" dirty="0" smtClean="0">
                <a:solidFill>
                  <a:schemeClr val="tx1"/>
                </a:solidFill>
              </a:rPr>
              <a:t>Au cas où des questions vous viendraient plus tard :</a:t>
            </a:r>
          </a:p>
          <a:p>
            <a:r>
              <a:rPr lang="fr-FR" sz="3200" b="1" dirty="0">
                <a:solidFill>
                  <a:schemeClr val="tx1"/>
                </a:solidFill>
              </a:rPr>
              <a:t>f</a:t>
            </a:r>
            <a:r>
              <a:rPr lang="fr-FR" sz="3200" b="1" dirty="0" smtClean="0">
                <a:solidFill>
                  <a:schemeClr val="tx1"/>
                </a:solidFill>
              </a:rPr>
              <a:t>ormation-bu@u-paris10.fr</a:t>
            </a:r>
          </a:p>
        </p:txBody>
      </p:sp>
      <p:sp>
        <p:nvSpPr>
          <p:cNvPr id="3" name="Titr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Merci pour votre attention !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4662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46423"/>
            <a:ext cx="8208912" cy="5694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lèche vers le bas 2"/>
          <p:cNvSpPr/>
          <p:nvPr/>
        </p:nvSpPr>
        <p:spPr>
          <a:xfrm>
            <a:off x="8172400" y="722387"/>
            <a:ext cx="288032" cy="474365"/>
          </a:xfrm>
          <a:prstGeom prst="downArrow">
            <a:avLst>
              <a:gd name="adj1" fmla="val 50000"/>
              <a:gd name="adj2" fmla="val 446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611560" y="274638"/>
            <a:ext cx="8532440" cy="490066"/>
          </a:xfrm>
        </p:spPr>
        <p:txBody>
          <a:bodyPr>
            <a:normAutofit/>
          </a:bodyPr>
          <a:lstStyle/>
          <a:p>
            <a:pPr algn="just"/>
            <a:r>
              <a:rPr lang="fr-FR" sz="1400" dirty="0" smtClean="0"/>
              <a:t>							</a:t>
            </a:r>
            <a:r>
              <a:rPr lang="fr-FR" sz="1400" b="1" dirty="0" err="1" smtClean="0">
                <a:solidFill>
                  <a:srgbClr val="FF0000"/>
                </a:solidFill>
              </a:rPr>
              <a:t>Zotero</a:t>
            </a:r>
            <a:r>
              <a:rPr lang="fr-FR" sz="1400" b="1" dirty="0" smtClean="0">
                <a:solidFill>
                  <a:srgbClr val="FF0000"/>
                </a:solidFill>
              </a:rPr>
              <a:t> a bien été installé</a:t>
            </a:r>
            <a:endParaRPr lang="fr-FR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82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116632"/>
            <a:ext cx="7772400" cy="432048"/>
          </a:xfrm>
        </p:spPr>
        <p:txBody>
          <a:bodyPr>
            <a:normAutofit/>
          </a:bodyPr>
          <a:lstStyle/>
          <a:p>
            <a:pPr algn="ctr"/>
            <a:r>
              <a:rPr lang="fr-FR" sz="1600" b="1" dirty="0" err="1" smtClean="0">
                <a:solidFill>
                  <a:srgbClr val="FF0000"/>
                </a:solidFill>
              </a:rPr>
              <a:t>Zotero</a:t>
            </a:r>
            <a:r>
              <a:rPr lang="fr-FR" sz="1600" b="1" dirty="0" smtClean="0">
                <a:solidFill>
                  <a:srgbClr val="FF0000"/>
                </a:solidFill>
              </a:rPr>
              <a:t> a bien été installé dans Word</a:t>
            </a:r>
            <a:endParaRPr lang="fr-FR" sz="1600" b="1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31888"/>
            <a:ext cx="7992888" cy="559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lèche vers le bas 2"/>
          <p:cNvSpPr/>
          <p:nvPr/>
        </p:nvSpPr>
        <p:spPr>
          <a:xfrm>
            <a:off x="4613157" y="521668"/>
            <a:ext cx="437666" cy="5832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708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3154362"/>
          </a:xfrm>
        </p:spPr>
        <p:txBody>
          <a:bodyPr>
            <a:normAutofit/>
          </a:bodyPr>
          <a:lstStyle/>
          <a:p>
            <a:pPr algn="ctr"/>
            <a:r>
              <a:rPr lang="fr-FR" sz="6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Présentation de </a:t>
            </a:r>
            <a:r>
              <a:rPr lang="fr-FR" sz="6000" b="1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Zotero</a:t>
            </a:r>
            <a:endParaRPr lang="fr-FR" sz="60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90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188640"/>
            <a:ext cx="7772400" cy="720080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L’interface Zotero</a:t>
            </a:r>
            <a:endParaRPr lang="fr-FR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79512" y="1447800"/>
            <a:ext cx="8964488" cy="4789512"/>
          </a:xfrm>
        </p:spPr>
        <p:txBody>
          <a:bodyPr>
            <a:normAutofit/>
          </a:bodyPr>
          <a:lstStyle/>
          <a:p>
            <a:pPr algn="just"/>
            <a:r>
              <a:rPr lang="fr-FR" u="sng" dirty="0" smtClean="0"/>
              <a:t>Ouvrir Zotero</a:t>
            </a:r>
            <a:r>
              <a:rPr lang="fr-FR" dirty="0" smtClean="0"/>
              <a:t>:</a:t>
            </a:r>
          </a:p>
          <a:p>
            <a:pPr lvl="1" algn="just"/>
            <a:r>
              <a:rPr lang="fr-FR" dirty="0" err="1" smtClean="0"/>
              <a:t>Standalone</a:t>
            </a:r>
            <a:r>
              <a:rPr lang="fr-FR" dirty="0" smtClean="0"/>
              <a:t>: double-clic sur l’icône du Bureau</a:t>
            </a:r>
          </a:p>
          <a:p>
            <a:pPr lvl="1" algn="just"/>
            <a:r>
              <a:rPr lang="fr-FR" dirty="0" smtClean="0"/>
              <a:t>Pour Firefox:  clic sur le Z en haut à droite de la barre d’adresse</a:t>
            </a:r>
          </a:p>
          <a:p>
            <a:pPr lvl="1" algn="just"/>
            <a:endParaRPr lang="fr-FR" dirty="0" smtClean="0"/>
          </a:p>
          <a:p>
            <a:pPr algn="just"/>
            <a:r>
              <a:rPr lang="fr-FR" u="sng" dirty="0" smtClean="0"/>
              <a:t>Modes d’affichage</a:t>
            </a:r>
            <a:r>
              <a:rPr lang="fr-FR" dirty="0" smtClean="0"/>
              <a:t>:</a:t>
            </a:r>
          </a:p>
          <a:p>
            <a:pPr lvl="1" algn="just"/>
            <a:r>
              <a:rPr lang="fr-FR" dirty="0" smtClean="0"/>
              <a:t>Mode classique en bas de la fenêtre divisée en deux</a:t>
            </a:r>
          </a:p>
          <a:p>
            <a:pPr lvl="1" algn="just"/>
            <a:r>
              <a:rPr lang="fr-FR" dirty="0" smtClean="0"/>
              <a:t>Mode onglet sur toute la fenêtre</a:t>
            </a:r>
          </a:p>
          <a:p>
            <a:pPr algn="just"/>
            <a:r>
              <a:rPr lang="fr-FR" u="sng" dirty="0" smtClean="0"/>
              <a:t>Une interface en 3 volets pour 3 niveaux de détail</a:t>
            </a:r>
            <a:r>
              <a:rPr lang="fr-FR" dirty="0" smtClean="0"/>
              <a:t>:</a:t>
            </a:r>
          </a:p>
          <a:p>
            <a:pPr lvl="1" algn="just"/>
            <a:r>
              <a:rPr lang="fr-FR" dirty="0" smtClean="0"/>
              <a:t>A gauche: collections</a:t>
            </a:r>
          </a:p>
          <a:p>
            <a:pPr lvl="1" algn="just"/>
            <a:r>
              <a:rPr lang="fr-FR" dirty="0" smtClean="0"/>
              <a:t>Au centre: références (une ligne par référence)</a:t>
            </a:r>
          </a:p>
          <a:p>
            <a:pPr lvl="1" algn="just"/>
            <a:r>
              <a:rPr lang="fr-FR" dirty="0" smtClean="0"/>
              <a:t>A droite: détails de chaque référence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817061"/>
            <a:ext cx="7560000" cy="243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249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06090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La barre d’outils principale de </a:t>
            </a:r>
            <a:r>
              <a:rPr lang="fr-FR" b="1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Zotero</a:t>
            </a:r>
            <a:endParaRPr lang="fr-FR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endParaRPr lang="fr-FR" dirty="0" smtClean="0"/>
          </a:p>
          <a:p>
            <a:pPr marL="0" indent="0" algn="just">
              <a:buNone/>
            </a:pPr>
            <a:r>
              <a:rPr lang="fr-FR" dirty="0"/>
              <a:t> </a:t>
            </a:r>
            <a:r>
              <a:rPr lang="fr-FR" dirty="0" smtClean="0"/>
              <a:t>    : </a:t>
            </a:r>
            <a:r>
              <a:rPr lang="fr-FR" dirty="0"/>
              <a:t>menu des actions : importation d’une collection de documents, exportation de la bibliothèque ou accès aux « préférences » de </a:t>
            </a:r>
            <a:r>
              <a:rPr lang="fr-FR" dirty="0" err="1"/>
              <a:t>Zotero</a:t>
            </a:r>
            <a:r>
              <a:rPr lang="fr-FR" dirty="0"/>
              <a:t> pour modifier sa configuration.</a:t>
            </a:r>
          </a:p>
          <a:p>
            <a:pPr marL="0" indent="0" algn="just">
              <a:buNone/>
            </a:pPr>
            <a:r>
              <a:rPr lang="fr-FR" dirty="0"/>
              <a:t> </a:t>
            </a:r>
            <a:r>
              <a:rPr lang="fr-FR" dirty="0" smtClean="0"/>
              <a:t>      :  :création </a:t>
            </a:r>
            <a:r>
              <a:rPr lang="fr-FR" dirty="0"/>
              <a:t>manuelle d’une nouvelle </a:t>
            </a:r>
            <a:r>
              <a:rPr lang="fr-FR" dirty="0" smtClean="0"/>
              <a:t>référence</a:t>
            </a:r>
            <a:endParaRPr lang="fr-FR" dirty="0"/>
          </a:p>
          <a:p>
            <a:pPr marL="0" indent="0" algn="just">
              <a:buNone/>
            </a:pPr>
            <a:r>
              <a:rPr lang="fr-FR" dirty="0"/>
              <a:t> </a:t>
            </a:r>
            <a:r>
              <a:rPr lang="fr-FR" dirty="0" smtClean="0"/>
              <a:t>     : </a:t>
            </a:r>
            <a:r>
              <a:rPr lang="fr-FR" dirty="0"/>
              <a:t>insertion d’une note à la liste de références ou à une référence présélectionnée</a:t>
            </a:r>
          </a:p>
          <a:p>
            <a:pPr marL="0" indent="0" algn="just">
              <a:buNone/>
            </a:pPr>
            <a:r>
              <a:rPr lang="fr-FR" dirty="0"/>
              <a:t> </a:t>
            </a:r>
            <a:r>
              <a:rPr lang="fr-FR" dirty="0" smtClean="0"/>
              <a:t>    :  : menu </a:t>
            </a:r>
            <a:r>
              <a:rPr lang="fr-FR" dirty="0"/>
              <a:t>proposant deux manières de joindre une capture de la page web </a:t>
            </a:r>
            <a:r>
              <a:rPr lang="fr-FR" dirty="0" smtClean="0"/>
              <a:t>courante </a:t>
            </a:r>
            <a:r>
              <a:rPr lang="fr-FR" dirty="0"/>
              <a:t>ou un fichier PDF 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775" y="2127547"/>
            <a:ext cx="381000" cy="18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114" y="3356992"/>
            <a:ext cx="361950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920" y="3789040"/>
            <a:ext cx="333375" cy="19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153" y="4725144"/>
            <a:ext cx="371475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639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ux">
  <a:themeElements>
    <a:clrScheme name="Élémentair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apitaux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pitaux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2072</TotalTime>
  <Words>1506</Words>
  <Application>Microsoft Office PowerPoint</Application>
  <PresentationFormat>Affichage à l'écran (4:3)</PresentationFormat>
  <Paragraphs>325</Paragraphs>
  <Slides>48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48</vt:i4>
      </vt:variant>
    </vt:vector>
  </HeadingPairs>
  <TitlesOfParts>
    <vt:vector size="49" baseType="lpstr">
      <vt:lpstr>Capitaux</vt:lpstr>
      <vt:lpstr>    Gérer sa bibliographie avec Zotero</vt:lpstr>
      <vt:lpstr>Qu’est-ce que Zotero et pourquoi l’utiliser ?</vt:lpstr>
      <vt:lpstr>Qu’est-ce que Zotero et pourquoi l’utiliser ?</vt:lpstr>
      <vt:lpstr>Installer Zotero</vt:lpstr>
      <vt:lpstr>       Zotero a bien été installé</vt:lpstr>
      <vt:lpstr>Zotero a bien été installé dans Word</vt:lpstr>
      <vt:lpstr>Présentation de Zotero</vt:lpstr>
      <vt:lpstr>L’interface Zotero</vt:lpstr>
      <vt:lpstr>La barre d’outils principale de Zotero</vt:lpstr>
      <vt:lpstr>Organiser sa bibliothèque</vt:lpstr>
      <vt:lpstr>Collecter et gérer ses références bibliographiques dans Zotero</vt:lpstr>
      <vt:lpstr>Collecter des références</vt:lpstr>
      <vt:lpstr>Les icônes de Zotero</vt:lpstr>
      <vt:lpstr>Exercices</vt:lpstr>
      <vt:lpstr>Pourquoi vérifier vos références ?</vt:lpstr>
      <vt:lpstr>Modifier ou compléter des informations bibliographiques (volet de droite de l’interface Zotero )</vt:lpstr>
      <vt:lpstr>Autres ajouts ou modifications des références</vt:lpstr>
      <vt:lpstr>Joindre un fichier PDF à une référence</vt:lpstr>
      <vt:lpstr>Exercices</vt:lpstr>
      <vt:lpstr>Créer une référence ex-nihilo </vt:lpstr>
      <vt:lpstr>Créer une référence ex-nihilo </vt:lpstr>
      <vt:lpstr>Exercice</vt:lpstr>
      <vt:lpstr>Générer des citations et des bibliographies</vt:lpstr>
      <vt:lpstr>Créer une bibliographie autonome</vt:lpstr>
      <vt:lpstr>Comment générer une bibliographie autonome au format texte ?</vt:lpstr>
      <vt:lpstr>Présentation PowerPoint</vt:lpstr>
      <vt:lpstr>Présentation PowerPoint</vt:lpstr>
      <vt:lpstr>Les styles de citation</vt:lpstr>
      <vt:lpstr>Choisir un style dans Zotero </vt:lpstr>
      <vt:lpstr>Aperçu du type de style</vt:lpstr>
      <vt:lpstr>Exercices</vt:lpstr>
      <vt:lpstr>Zotero et traitement de texte: Insérer des références dans un texte </vt:lpstr>
      <vt:lpstr>Zotero et traitement de texte</vt:lpstr>
      <vt:lpstr>Insérer une référence bibliographique</vt:lpstr>
      <vt:lpstr>Exercice</vt:lpstr>
      <vt:lpstr>Générer une bibliographie liée à des références bibliographiques déjà citées</vt:lpstr>
      <vt:lpstr>Exercice</vt:lpstr>
      <vt:lpstr>Quel style pour mon travail ?</vt:lpstr>
      <vt:lpstr>Installer le style Paris Ouest dans Zotero</vt:lpstr>
      <vt:lpstr>Exercices</vt:lpstr>
      <vt:lpstr>       Ajouter des styles dans Zotero   </vt:lpstr>
      <vt:lpstr>Exercice</vt:lpstr>
      <vt:lpstr>Le compte Zotero</vt:lpstr>
      <vt:lpstr>Création d’un compte Zotero</vt:lpstr>
      <vt:lpstr>Sauvegarde et synchronisation des références</vt:lpstr>
      <vt:lpstr>Partager sa bibliothèque</vt:lpstr>
      <vt:lpstr>Récapitulatif général</vt:lpstr>
      <vt:lpstr>Merci pour votre attention !</vt:lpstr>
    </vt:vector>
  </TitlesOfParts>
  <Company>Université Paris Ouest Nanterre La Défense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Gérer sa bibliographie avec Zotero</dc:title>
  <dc:creator>Justine Ancelin</dc:creator>
  <cp:lastModifiedBy>Benedicte Bouin</cp:lastModifiedBy>
  <cp:revision>149</cp:revision>
  <cp:lastPrinted>2015-06-23T10:22:00Z</cp:lastPrinted>
  <dcterms:created xsi:type="dcterms:W3CDTF">2015-06-16T06:35:36Z</dcterms:created>
  <dcterms:modified xsi:type="dcterms:W3CDTF">2016-01-15T08:33:55Z</dcterms:modified>
</cp:coreProperties>
</file>